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2" r:id="rId6"/>
    <p:sldId id="260" r:id="rId7"/>
    <p:sldId id="261" r:id="rId8"/>
    <p:sldId id="263" r:id="rId9"/>
    <p:sldId id="264" r:id="rId10"/>
    <p:sldId id="265" r:id="rId11"/>
    <p:sldId id="266" r:id="rId12"/>
    <p:sldId id="267" r:id="rId13"/>
    <p:sldId id="268"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69" r:id="rId27"/>
    <p:sldId id="27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4/12/2022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4/12/2022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4/12/2022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D9681-DBCF-4BAF-ACA3-F8675BF319EB}"/>
              </a:ext>
            </a:extLst>
          </p:cNvPr>
          <p:cNvSpPr>
            <a:spLocks noGrp="1"/>
          </p:cNvSpPr>
          <p:nvPr>
            <p:ph type="ctrTitle"/>
          </p:nvPr>
        </p:nvSpPr>
        <p:spPr>
          <a:xfrm>
            <a:off x="345232" y="249424"/>
            <a:ext cx="11588619" cy="2185866"/>
          </a:xfrm>
        </p:spPr>
        <p:txBody>
          <a:bodyPr>
            <a:normAutofit/>
          </a:bodyPr>
          <a:lstStyle/>
          <a:p>
            <a:r>
              <a:rPr lang="en-IN" sz="2000" dirty="0"/>
              <a:t>Institute of advanced computing and software development</a:t>
            </a:r>
            <a:br>
              <a:rPr lang="en-IN" sz="4000" dirty="0"/>
            </a:br>
            <a:br>
              <a:rPr lang="en-IN" sz="4000" dirty="0"/>
            </a:br>
            <a:r>
              <a:rPr lang="en-IN" sz="3600" b="1" u="sng" dirty="0"/>
              <a:t>Student portal for </a:t>
            </a:r>
            <a:r>
              <a:rPr lang="en-IN" sz="3600" b="1" u="sng" dirty="0" err="1"/>
              <a:t>iacsd</a:t>
            </a:r>
            <a:endParaRPr lang="en-IN" sz="3600" b="1" u="sng" dirty="0"/>
          </a:p>
        </p:txBody>
      </p:sp>
      <p:sp>
        <p:nvSpPr>
          <p:cNvPr id="3" name="Subtitle 2">
            <a:extLst>
              <a:ext uri="{FF2B5EF4-FFF2-40B4-BE49-F238E27FC236}">
                <a16:creationId xmlns:a16="http://schemas.microsoft.com/office/drawing/2014/main" id="{1E78868F-6BD1-4248-AB33-0947028B0440}"/>
              </a:ext>
            </a:extLst>
          </p:cNvPr>
          <p:cNvSpPr>
            <a:spLocks noGrp="1"/>
          </p:cNvSpPr>
          <p:nvPr>
            <p:ph type="subTitle" idx="1"/>
          </p:nvPr>
        </p:nvSpPr>
        <p:spPr>
          <a:xfrm>
            <a:off x="195943" y="3596518"/>
            <a:ext cx="11588620" cy="1619294"/>
          </a:xfrm>
        </p:spPr>
        <p:txBody>
          <a:bodyPr>
            <a:normAutofit/>
          </a:bodyPr>
          <a:lstStyle/>
          <a:p>
            <a:r>
              <a:rPr lang="en-IN" sz="1600" dirty="0">
                <a:latin typeface="Arial" panose="020B0604020202020204" pitchFamily="34" charset="0"/>
                <a:cs typeface="Arial" panose="020B0604020202020204" pitchFamily="34" charset="0"/>
              </a:rPr>
              <a:t>Presented by : 219073 - Samiksha hogade.                                    Submitted to: Mrs. Shilpa </a:t>
            </a:r>
            <a:r>
              <a:rPr lang="en-IN" sz="1600" dirty="0" err="1">
                <a:latin typeface="Arial" panose="020B0604020202020204" pitchFamily="34" charset="0"/>
                <a:cs typeface="Arial" panose="020B0604020202020204" pitchFamily="34" charset="0"/>
              </a:rPr>
              <a:t>pawale</a:t>
            </a:r>
            <a:r>
              <a:rPr lang="en-IN" sz="1600" dirty="0">
                <a:latin typeface="Arial" panose="020B0604020202020204" pitchFamily="34" charset="0"/>
                <a:cs typeface="Arial" panose="020B0604020202020204" pitchFamily="34" charset="0"/>
              </a:rPr>
              <a:t> mam.</a:t>
            </a:r>
          </a:p>
          <a:p>
            <a:r>
              <a:rPr lang="en-IN" sz="1600" dirty="0">
                <a:latin typeface="Arial" panose="020B0604020202020204" pitchFamily="34" charset="0"/>
                <a:cs typeface="Arial" panose="020B0604020202020204" pitchFamily="34" charset="0"/>
              </a:rPr>
              <a:t>                              219192 – Shubham </a:t>
            </a:r>
            <a:r>
              <a:rPr lang="en-IN" sz="1600" dirty="0" err="1">
                <a:latin typeface="Arial" panose="020B0604020202020204" pitchFamily="34" charset="0"/>
                <a:cs typeface="Arial" panose="020B0604020202020204" pitchFamily="34" charset="0"/>
              </a:rPr>
              <a:t>thorat</a:t>
            </a:r>
            <a:r>
              <a:rPr lang="en-IN" sz="16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257111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ADDAC6-F130-4B80-BD6E-D660A8E668D9}"/>
              </a:ext>
            </a:extLst>
          </p:cNvPr>
          <p:cNvSpPr txBox="1"/>
          <p:nvPr/>
        </p:nvSpPr>
        <p:spPr>
          <a:xfrm>
            <a:off x="2080727" y="1210477"/>
            <a:ext cx="9321281" cy="3916457"/>
          </a:xfrm>
          <a:prstGeom prst="rect">
            <a:avLst/>
          </a:prstGeom>
          <a:noFill/>
        </p:spPr>
        <p:txBody>
          <a:bodyPr wrap="square">
            <a:spAutoFit/>
          </a:bodyPr>
          <a:lstStyle/>
          <a:p>
            <a:pPr algn="just"/>
            <a:r>
              <a:rPr lang="en-US" sz="1800" b="1" u="sng" dirty="0">
                <a:effectLst/>
                <a:latin typeface="Verdana" panose="020B0604030504040204" pitchFamily="34" charset="0"/>
                <a:ea typeface="Times New Roman" panose="02020603050405020304" pitchFamily="18" charset="0"/>
              </a:rPr>
              <a:t>Faculty:</a:t>
            </a:r>
            <a:endParaRPr lang="en-IN" sz="16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Verdana" panose="020B0604030504040204" pitchFamily="34"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342900" lvl="0" indent="-342900" algn="just">
              <a:spcBef>
                <a:spcPts val="690"/>
              </a:spcBef>
              <a:spcAft>
                <a:spcPts val="0"/>
              </a:spcAft>
              <a:buFont typeface="Symbol" panose="05050102010706020507" pitchFamily="18" charset="2"/>
              <a:buChar char=""/>
            </a:pPr>
            <a:r>
              <a:rPr lang="en-US" sz="1800" u="sng" dirty="0">
                <a:effectLst/>
                <a:latin typeface="Verdana" panose="020B0604030504040204" pitchFamily="34" charset="0"/>
                <a:ea typeface="Times New Roman" panose="02020603050405020304" pitchFamily="18" charset="0"/>
              </a:rPr>
              <a:t>Add timetable:</a:t>
            </a:r>
            <a:endParaRPr lang="en-IN" sz="1600" dirty="0">
              <a:latin typeface="Times New Roman" panose="02020603050405020304" pitchFamily="18" charset="0"/>
              <a:ea typeface="Times New Roman" panose="02020603050405020304" pitchFamily="18" charset="0"/>
            </a:endParaRPr>
          </a:p>
          <a:p>
            <a:pPr marL="342900" lvl="0" indent="-342900" algn="just">
              <a:spcBef>
                <a:spcPts val="690"/>
              </a:spcBef>
              <a:spcAft>
                <a:spcPts val="0"/>
              </a:spcAft>
              <a:buFont typeface="Symbol" panose="05050102010706020507" pitchFamily="18" charset="2"/>
              <a:buChar char=""/>
            </a:pPr>
            <a:r>
              <a:rPr lang="en-US" sz="1800" u="sng" dirty="0">
                <a:effectLst/>
                <a:latin typeface="Verdana" panose="020B0604030504040204" pitchFamily="34" charset="0"/>
                <a:ea typeface="Times New Roman" panose="02020603050405020304" pitchFamily="18" charset="0"/>
              </a:rPr>
              <a:t>View timetable:</a:t>
            </a:r>
            <a:endParaRPr lang="en-IN" sz="1600" dirty="0">
              <a:latin typeface="Times New Roman" panose="02020603050405020304" pitchFamily="18" charset="0"/>
              <a:ea typeface="Times New Roman" panose="02020603050405020304" pitchFamily="18" charset="0"/>
            </a:endParaRPr>
          </a:p>
          <a:p>
            <a:pPr marL="342900" lvl="0" indent="-342900" algn="just">
              <a:spcBef>
                <a:spcPts val="690"/>
              </a:spcBef>
              <a:spcAft>
                <a:spcPts val="0"/>
              </a:spcAft>
              <a:buFont typeface="Symbol" panose="05050102010706020507" pitchFamily="18" charset="2"/>
              <a:buChar char=""/>
            </a:pPr>
            <a:r>
              <a:rPr lang="en-US" sz="1800" u="sng" dirty="0">
                <a:effectLst/>
                <a:latin typeface="Verdana" panose="020B0604030504040204" pitchFamily="34" charset="0"/>
                <a:ea typeface="Times New Roman" panose="02020603050405020304" pitchFamily="18" charset="0"/>
              </a:rPr>
              <a:t>Add Notice-board:</a:t>
            </a:r>
            <a:endParaRPr lang="en-IN" sz="1600" dirty="0">
              <a:effectLst/>
              <a:latin typeface="Times New Roman" panose="02020603050405020304" pitchFamily="18" charset="0"/>
              <a:ea typeface="Times New Roman" panose="02020603050405020304" pitchFamily="18" charset="0"/>
            </a:endParaRPr>
          </a:p>
          <a:p>
            <a:pPr marL="342900" lvl="0" indent="-342900" algn="just">
              <a:spcBef>
                <a:spcPts val="690"/>
              </a:spcBef>
              <a:spcAft>
                <a:spcPts val="0"/>
              </a:spcAft>
              <a:buFont typeface="Symbol" panose="05050102010706020507" pitchFamily="18" charset="2"/>
              <a:buChar char=""/>
            </a:pPr>
            <a:r>
              <a:rPr lang="en-US" sz="1800" u="sng" dirty="0">
                <a:effectLst/>
                <a:latin typeface="Verdana" panose="020B0604030504040204" pitchFamily="34" charset="0"/>
                <a:ea typeface="Times New Roman" panose="02020603050405020304" pitchFamily="18" charset="0"/>
              </a:rPr>
              <a:t>View Notice-board:</a:t>
            </a:r>
            <a:endParaRPr lang="en-IN" sz="1600" dirty="0">
              <a:latin typeface="Times New Roman" panose="02020603050405020304" pitchFamily="18" charset="0"/>
              <a:ea typeface="Times New Roman" panose="02020603050405020304" pitchFamily="18" charset="0"/>
            </a:endParaRPr>
          </a:p>
          <a:p>
            <a:pPr marL="342900" lvl="0" indent="-342900" algn="just">
              <a:spcBef>
                <a:spcPts val="690"/>
              </a:spcBef>
              <a:spcAft>
                <a:spcPts val="0"/>
              </a:spcAft>
              <a:buFont typeface="Symbol" panose="05050102010706020507" pitchFamily="18" charset="2"/>
              <a:buChar char=""/>
            </a:pPr>
            <a:r>
              <a:rPr lang="en-US" sz="1800" u="sng" dirty="0">
                <a:effectLst/>
                <a:latin typeface="Verdana" panose="020B0604030504040204" pitchFamily="34" charset="0"/>
                <a:ea typeface="Times New Roman" panose="02020603050405020304" pitchFamily="18" charset="0"/>
              </a:rPr>
              <a:t>Upload assignment:</a:t>
            </a:r>
            <a:endParaRPr lang="en-IN" sz="1600" dirty="0">
              <a:latin typeface="Times New Roman" panose="02020603050405020304" pitchFamily="18" charset="0"/>
              <a:ea typeface="Times New Roman" panose="02020603050405020304" pitchFamily="18" charset="0"/>
            </a:endParaRPr>
          </a:p>
          <a:p>
            <a:pPr marL="342900" lvl="0" indent="-342900" algn="just">
              <a:spcBef>
                <a:spcPts val="690"/>
              </a:spcBef>
              <a:spcAft>
                <a:spcPts val="0"/>
              </a:spcAft>
              <a:buFont typeface="Symbol" panose="05050102010706020507" pitchFamily="18" charset="2"/>
              <a:buChar char=""/>
            </a:pPr>
            <a:r>
              <a:rPr lang="en-US" sz="1800" u="sng" dirty="0">
                <a:effectLst/>
                <a:latin typeface="Verdana" panose="020B0604030504040204" pitchFamily="34" charset="0"/>
                <a:ea typeface="Times New Roman" panose="02020603050405020304" pitchFamily="18" charset="0"/>
              </a:rPr>
              <a:t>View assignment:</a:t>
            </a:r>
          </a:p>
          <a:p>
            <a:pPr marL="342900" lvl="0" indent="-342900" algn="just">
              <a:spcBef>
                <a:spcPts val="690"/>
              </a:spcBef>
              <a:spcAft>
                <a:spcPts val="0"/>
              </a:spcAft>
              <a:buFont typeface="Symbol" panose="05050102010706020507" pitchFamily="18" charset="2"/>
              <a:buChar char=""/>
            </a:pPr>
            <a:r>
              <a:rPr lang="en-US" sz="1800" u="sng" dirty="0">
                <a:effectLst/>
                <a:latin typeface="Verdana" panose="020B0604030504040204" pitchFamily="34" charset="0"/>
                <a:ea typeface="Times New Roman" panose="02020603050405020304" pitchFamily="18" charset="0"/>
              </a:rPr>
              <a:t>View student details</a:t>
            </a:r>
            <a:r>
              <a:rPr lang="en-US" sz="1800" dirty="0">
                <a:effectLst/>
                <a:latin typeface="Verdana" panose="020B0604030504040204" pitchFamily="34" charset="0"/>
                <a:ea typeface="Times New Roman" panose="02020603050405020304" pitchFamily="18" charset="0"/>
              </a:rPr>
              <a:t>:</a:t>
            </a:r>
          </a:p>
          <a:p>
            <a:pPr marL="342900" lvl="0" indent="-342900" algn="just">
              <a:spcBef>
                <a:spcPts val="690"/>
              </a:spcBef>
              <a:spcAft>
                <a:spcPts val="0"/>
              </a:spcAft>
              <a:buFont typeface="Symbol" panose="05050102010706020507" pitchFamily="18" charset="2"/>
              <a:buChar char=""/>
            </a:pPr>
            <a:r>
              <a:rPr lang="en-US" u="sng" dirty="0">
                <a:latin typeface="Verdana" panose="020B0604030504040204" pitchFamily="34" charset="0"/>
                <a:ea typeface="Times New Roman" panose="02020603050405020304" pitchFamily="18" charset="0"/>
              </a:rPr>
              <a:t>View assignment answer:</a:t>
            </a:r>
            <a:endParaRPr lang="en-IN" sz="1600" u="sng" dirty="0">
              <a:effectLst/>
              <a:latin typeface="Times New Roman" panose="02020603050405020304" pitchFamily="18" charset="0"/>
              <a:ea typeface="Times New Roman" panose="02020603050405020304" pitchFamily="18" charset="0"/>
            </a:endParaRPr>
          </a:p>
          <a:p>
            <a:pPr marL="228600" indent="-229235" algn="just">
              <a:spcBef>
                <a:spcPts val="690"/>
              </a:spcBef>
            </a:pPr>
            <a:r>
              <a:rPr lang="en-US" sz="1800" dirty="0">
                <a:effectLst/>
                <a:latin typeface="Verdana" panose="020B0604030504040204" pitchFamily="34"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55467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9A9449-23E9-4738-B807-8ED93ABDE79C}"/>
              </a:ext>
            </a:extLst>
          </p:cNvPr>
          <p:cNvSpPr txBox="1"/>
          <p:nvPr/>
        </p:nvSpPr>
        <p:spPr>
          <a:xfrm>
            <a:off x="2006082" y="1439976"/>
            <a:ext cx="7259216" cy="3826689"/>
          </a:xfrm>
          <a:prstGeom prst="rect">
            <a:avLst/>
          </a:prstGeom>
          <a:noFill/>
        </p:spPr>
        <p:txBody>
          <a:bodyPr wrap="square">
            <a:spAutoFit/>
          </a:bodyPr>
          <a:lstStyle/>
          <a:p>
            <a:pPr algn="just"/>
            <a:r>
              <a:rPr lang="en-US" sz="1800" dirty="0">
                <a:effectLst/>
                <a:latin typeface="Verdana" panose="020B0604030504040204" pitchFamily="34"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r>
              <a:rPr lang="en-US" sz="1800" b="1" u="sng" dirty="0">
                <a:effectLst/>
                <a:latin typeface="Verdana" panose="020B0604030504040204" pitchFamily="34" charset="0"/>
                <a:ea typeface="Times New Roman" panose="02020603050405020304" pitchFamily="18" charset="0"/>
              </a:rPr>
              <a:t>Student:</a:t>
            </a:r>
          </a:p>
          <a:p>
            <a:pPr algn="just"/>
            <a:endParaRPr lang="en-IN" sz="1600" dirty="0">
              <a:effectLst/>
              <a:latin typeface="Times New Roman" panose="02020603050405020304" pitchFamily="18" charset="0"/>
              <a:ea typeface="Times New Roman" panose="02020603050405020304" pitchFamily="18" charset="0"/>
            </a:endParaRPr>
          </a:p>
          <a:p>
            <a:pPr marL="342900" lvl="0" indent="-342900" algn="just">
              <a:spcBef>
                <a:spcPts val="690"/>
              </a:spcBef>
              <a:spcAft>
                <a:spcPts val="0"/>
              </a:spcAft>
              <a:buFont typeface="Symbol" panose="05050102010706020507" pitchFamily="18" charset="2"/>
              <a:buChar char=""/>
            </a:pPr>
            <a:r>
              <a:rPr lang="en-US" sz="1800" u="sng" dirty="0">
                <a:effectLst/>
                <a:latin typeface="Verdana" panose="020B0604030504040204" pitchFamily="34" charset="0"/>
                <a:ea typeface="Times New Roman" panose="02020603050405020304" pitchFamily="18" charset="0"/>
              </a:rPr>
              <a:t>View timetable:</a:t>
            </a:r>
            <a:endParaRPr lang="en-IN" sz="1600" dirty="0">
              <a:effectLst/>
              <a:latin typeface="Times New Roman" panose="02020603050405020304" pitchFamily="18" charset="0"/>
              <a:ea typeface="Times New Roman" panose="02020603050405020304" pitchFamily="18" charset="0"/>
            </a:endParaRPr>
          </a:p>
          <a:p>
            <a:pPr marL="342900" lvl="0" indent="-342900" algn="just">
              <a:spcBef>
                <a:spcPts val="690"/>
              </a:spcBef>
              <a:spcAft>
                <a:spcPts val="0"/>
              </a:spcAft>
              <a:buFont typeface="Symbol" panose="05050102010706020507" pitchFamily="18" charset="2"/>
              <a:buChar char=""/>
            </a:pPr>
            <a:r>
              <a:rPr lang="en-US" sz="1800" u="sng" dirty="0">
                <a:effectLst/>
                <a:latin typeface="Verdana" panose="020B0604030504040204" pitchFamily="34" charset="0"/>
                <a:ea typeface="Times New Roman" panose="02020603050405020304" pitchFamily="18" charset="0"/>
              </a:rPr>
              <a:t>View notice:</a:t>
            </a:r>
            <a:endParaRPr lang="en-IN" sz="1600" dirty="0">
              <a:effectLst/>
              <a:latin typeface="Times New Roman" panose="02020603050405020304" pitchFamily="18" charset="0"/>
              <a:ea typeface="Times New Roman" panose="02020603050405020304" pitchFamily="18" charset="0"/>
            </a:endParaRPr>
          </a:p>
          <a:p>
            <a:pPr marL="342900" lvl="0" indent="-342900" algn="just">
              <a:spcBef>
                <a:spcPts val="690"/>
              </a:spcBef>
              <a:spcAft>
                <a:spcPts val="0"/>
              </a:spcAft>
              <a:buFont typeface="Symbol" panose="05050102010706020507" pitchFamily="18" charset="2"/>
              <a:buChar char=""/>
            </a:pPr>
            <a:r>
              <a:rPr lang="en-US" sz="1800" u="sng" dirty="0">
                <a:effectLst/>
                <a:latin typeface="Verdana" panose="020B0604030504040204" pitchFamily="34" charset="0"/>
                <a:ea typeface="Times New Roman" panose="02020603050405020304" pitchFamily="18" charset="0"/>
              </a:rPr>
              <a:t>View faculty details:</a:t>
            </a:r>
            <a:r>
              <a:rPr lang="en-US" sz="1800" dirty="0">
                <a:effectLst/>
                <a:latin typeface="Verdana" panose="020B0604030504040204" pitchFamily="34"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342900" lvl="0" indent="-342900" algn="just">
              <a:spcBef>
                <a:spcPts val="690"/>
              </a:spcBef>
              <a:spcAft>
                <a:spcPts val="0"/>
              </a:spcAft>
              <a:buFont typeface="Symbol" panose="05050102010706020507" pitchFamily="18" charset="2"/>
              <a:buChar char=""/>
            </a:pPr>
            <a:r>
              <a:rPr lang="en-US" sz="1800" u="sng" dirty="0">
                <a:effectLst/>
                <a:latin typeface="Verdana" panose="020B0604030504040204" pitchFamily="34" charset="0"/>
                <a:ea typeface="Times New Roman" panose="02020603050405020304" pitchFamily="18" charset="0"/>
              </a:rPr>
              <a:t>Submit assignment:</a:t>
            </a:r>
          </a:p>
          <a:p>
            <a:pPr marL="342900" lvl="0" indent="-342900" algn="just">
              <a:spcBef>
                <a:spcPts val="690"/>
              </a:spcBef>
              <a:spcAft>
                <a:spcPts val="0"/>
              </a:spcAft>
              <a:buFont typeface="Symbol" panose="05050102010706020507" pitchFamily="18" charset="2"/>
              <a:buChar char=""/>
            </a:pPr>
            <a:r>
              <a:rPr lang="en-US" u="sng" dirty="0">
                <a:latin typeface="Verdana" panose="020B0604030504040204" pitchFamily="34" charset="0"/>
                <a:ea typeface="Times New Roman" panose="02020603050405020304" pitchFamily="18" charset="0"/>
              </a:rPr>
              <a:t>View profile:</a:t>
            </a:r>
          </a:p>
          <a:p>
            <a:pPr marL="342900" indent="-342900" algn="just">
              <a:spcBef>
                <a:spcPts val="690"/>
              </a:spcBef>
              <a:buFont typeface="Symbol" panose="05050102010706020507" pitchFamily="18" charset="2"/>
              <a:buChar char=""/>
            </a:pPr>
            <a:r>
              <a:rPr lang="en-US" u="sng" dirty="0">
                <a:latin typeface="Verdana" panose="020B0604030504040204" pitchFamily="34" charset="0"/>
              </a:rPr>
              <a:t>Edit profile:</a:t>
            </a:r>
          </a:p>
          <a:p>
            <a:pPr marL="342900" indent="-342900" algn="just">
              <a:spcBef>
                <a:spcPts val="690"/>
              </a:spcBef>
              <a:buFont typeface="Symbol" panose="05050102010706020507" pitchFamily="18" charset="2"/>
              <a:buChar char=""/>
            </a:pPr>
            <a:r>
              <a:rPr lang="en-US" u="sng" dirty="0">
                <a:latin typeface="Verdana" panose="020B0604030504040204" pitchFamily="34" charset="0"/>
              </a:rPr>
              <a:t>Change password:</a:t>
            </a:r>
            <a:endParaRPr lang="en-IN" u="sng" dirty="0">
              <a:latin typeface="Verdana" panose="020B0604030504040204" pitchFamily="34" charset="0"/>
            </a:endParaRPr>
          </a:p>
          <a:p>
            <a:pPr marL="228600" indent="-229235" algn="just">
              <a:spcBef>
                <a:spcPts val="690"/>
              </a:spcBef>
            </a:pPr>
            <a:r>
              <a:rPr lang="en-US" sz="1800" dirty="0">
                <a:effectLst/>
                <a:latin typeface="Verdana" panose="020B0604030504040204" pitchFamily="34" charset="0"/>
                <a:ea typeface="Times New Roman" panose="02020603050405020304" pitchFamily="18" charset="0"/>
              </a:rPr>
              <a:t> 		</a:t>
            </a:r>
            <a:r>
              <a:rPr lang="en-US" sz="1800" b="0" u="none" strike="noStrike" kern="0" dirty="0">
                <a:effectLst/>
                <a:uFill>
                  <a:solidFill>
                    <a:srgbClr val="000000"/>
                  </a:solidFill>
                </a:uFill>
                <a:latin typeface="Verdana" panose="020B0604030504040204" pitchFamily="34" charset="0"/>
                <a:ea typeface="Times New Roman" panose="02020603050405020304" pitchFamily="18" charset="0"/>
                <a:cs typeface="Calibri" panose="020F0502020204030204" pitchFamily="34" charset="0"/>
              </a:rPr>
              <a:t> </a:t>
            </a:r>
            <a:endParaRPr lang="en-IN" sz="2000" b="1" u="sng" kern="0" dirty="0">
              <a:effectLst/>
              <a:uFill>
                <a:solidFill>
                  <a:srgbClr val="000000"/>
                </a:solidFill>
              </a:u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91128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691A59-747A-4229-BDA7-14988DE502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12571" y="-22225"/>
            <a:ext cx="7508681" cy="6902450"/>
          </a:xfrm>
          <a:prstGeom prst="rect">
            <a:avLst/>
          </a:prstGeom>
          <a:noFill/>
          <a:ln>
            <a:noFill/>
          </a:ln>
        </p:spPr>
      </p:pic>
      <p:sp>
        <p:nvSpPr>
          <p:cNvPr id="3" name="TextBox 2">
            <a:extLst>
              <a:ext uri="{FF2B5EF4-FFF2-40B4-BE49-F238E27FC236}">
                <a16:creationId xmlns:a16="http://schemas.microsoft.com/office/drawing/2014/main" id="{72668B4B-C224-4DE1-8283-54A738F9BE85}"/>
              </a:ext>
            </a:extLst>
          </p:cNvPr>
          <p:cNvSpPr txBox="1"/>
          <p:nvPr/>
        </p:nvSpPr>
        <p:spPr>
          <a:xfrm>
            <a:off x="391886" y="634482"/>
            <a:ext cx="2509934" cy="707886"/>
          </a:xfrm>
          <a:prstGeom prst="rect">
            <a:avLst/>
          </a:prstGeom>
          <a:noFill/>
        </p:spPr>
        <p:txBody>
          <a:bodyPr wrap="square" rtlCol="0">
            <a:spAutoFit/>
          </a:bodyPr>
          <a:lstStyle/>
          <a:p>
            <a:r>
              <a:rPr lang="en-IN" sz="2000" b="1" u="sng" dirty="0"/>
              <a:t>USE-CASE DIAGRAM :</a:t>
            </a:r>
          </a:p>
        </p:txBody>
      </p:sp>
    </p:spTree>
    <p:extLst>
      <p:ext uri="{BB962C8B-B14F-4D97-AF65-F5344CB8AC3E}">
        <p14:creationId xmlns:p14="http://schemas.microsoft.com/office/powerpoint/2010/main" val="1464790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8C9D54-0D39-42F5-9B9F-EE19D02459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20665" y="65315"/>
            <a:ext cx="6667500" cy="6064897"/>
          </a:xfrm>
          <a:prstGeom prst="rect">
            <a:avLst/>
          </a:prstGeom>
          <a:noFill/>
          <a:ln>
            <a:noFill/>
          </a:ln>
        </p:spPr>
      </p:pic>
      <p:sp>
        <p:nvSpPr>
          <p:cNvPr id="3" name="TextBox 2">
            <a:extLst>
              <a:ext uri="{FF2B5EF4-FFF2-40B4-BE49-F238E27FC236}">
                <a16:creationId xmlns:a16="http://schemas.microsoft.com/office/drawing/2014/main" id="{5F310ABB-6A94-4F1B-8DF2-ADCCCF0F8F2A}"/>
              </a:ext>
            </a:extLst>
          </p:cNvPr>
          <p:cNvSpPr txBox="1"/>
          <p:nvPr/>
        </p:nvSpPr>
        <p:spPr>
          <a:xfrm>
            <a:off x="671804" y="615820"/>
            <a:ext cx="2463282" cy="461665"/>
          </a:xfrm>
          <a:prstGeom prst="rect">
            <a:avLst/>
          </a:prstGeom>
          <a:noFill/>
        </p:spPr>
        <p:txBody>
          <a:bodyPr wrap="square" rtlCol="0">
            <a:spAutoFit/>
          </a:bodyPr>
          <a:lstStyle/>
          <a:p>
            <a:r>
              <a:rPr lang="en-IN" sz="2400" b="1" u="sng" dirty="0"/>
              <a:t>ER DIAGRAM :</a:t>
            </a:r>
          </a:p>
        </p:txBody>
      </p:sp>
    </p:spTree>
    <p:extLst>
      <p:ext uri="{BB962C8B-B14F-4D97-AF65-F5344CB8AC3E}">
        <p14:creationId xmlns:p14="http://schemas.microsoft.com/office/powerpoint/2010/main" val="797635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9B235-B7CB-4946-BCA4-5CEBD45B64C4}"/>
              </a:ext>
            </a:extLst>
          </p:cNvPr>
          <p:cNvSpPr>
            <a:spLocks noGrp="1"/>
          </p:cNvSpPr>
          <p:nvPr>
            <p:ph type="title"/>
          </p:nvPr>
        </p:nvSpPr>
        <p:spPr>
          <a:xfrm>
            <a:off x="1451579" y="485192"/>
            <a:ext cx="9603275" cy="1368562"/>
          </a:xfrm>
        </p:spPr>
        <p:txBody>
          <a:bodyPr>
            <a:normAutofit/>
          </a:bodyPr>
          <a:lstStyle/>
          <a:p>
            <a:r>
              <a:rPr lang="en-IN" dirty="0"/>
              <a:t>Working Photos:</a:t>
            </a:r>
            <a:br>
              <a:rPr lang="en-IN" dirty="0"/>
            </a:br>
            <a:br>
              <a:rPr lang="en-IN" dirty="0"/>
            </a:br>
            <a:r>
              <a:rPr lang="en-IN" sz="2200" dirty="0"/>
              <a:t>Front page :</a:t>
            </a:r>
          </a:p>
        </p:txBody>
      </p:sp>
      <p:pic>
        <p:nvPicPr>
          <p:cNvPr id="3" name="Picture 2">
            <a:extLst>
              <a:ext uri="{FF2B5EF4-FFF2-40B4-BE49-F238E27FC236}">
                <a16:creationId xmlns:a16="http://schemas.microsoft.com/office/drawing/2014/main" id="{6F00244B-F657-4914-B508-652D745D6418}"/>
              </a:ext>
            </a:extLst>
          </p:cNvPr>
          <p:cNvPicPr>
            <a:picLocks noChangeAspect="1"/>
          </p:cNvPicPr>
          <p:nvPr/>
        </p:nvPicPr>
        <p:blipFill>
          <a:blip r:embed="rId2"/>
          <a:stretch>
            <a:fillRect/>
          </a:stretch>
        </p:blipFill>
        <p:spPr>
          <a:xfrm>
            <a:off x="2192695" y="1991211"/>
            <a:ext cx="7576456" cy="3831091"/>
          </a:xfrm>
          <a:prstGeom prst="rect">
            <a:avLst/>
          </a:prstGeom>
        </p:spPr>
      </p:pic>
    </p:spTree>
    <p:extLst>
      <p:ext uri="{BB962C8B-B14F-4D97-AF65-F5344CB8AC3E}">
        <p14:creationId xmlns:p14="http://schemas.microsoft.com/office/powerpoint/2010/main" val="593569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D0A03-3562-42DC-BDEF-B6A4D9A5ED7B}"/>
              </a:ext>
            </a:extLst>
          </p:cNvPr>
          <p:cNvSpPr>
            <a:spLocks noGrp="1"/>
          </p:cNvSpPr>
          <p:nvPr>
            <p:ph type="title"/>
          </p:nvPr>
        </p:nvSpPr>
        <p:spPr/>
        <p:txBody>
          <a:bodyPr/>
          <a:lstStyle/>
          <a:p>
            <a:r>
              <a:rPr lang="en-IN" dirty="0"/>
              <a:t>Admin dashboard:</a:t>
            </a:r>
          </a:p>
        </p:txBody>
      </p:sp>
      <p:pic>
        <p:nvPicPr>
          <p:cNvPr id="3" name="Picture 2">
            <a:extLst>
              <a:ext uri="{FF2B5EF4-FFF2-40B4-BE49-F238E27FC236}">
                <a16:creationId xmlns:a16="http://schemas.microsoft.com/office/drawing/2014/main" id="{4DBDC8E5-51F3-4A70-A86F-0F4E5A6B2274}"/>
              </a:ext>
            </a:extLst>
          </p:cNvPr>
          <p:cNvPicPr>
            <a:picLocks noChangeAspect="1"/>
          </p:cNvPicPr>
          <p:nvPr/>
        </p:nvPicPr>
        <p:blipFill>
          <a:blip r:embed="rId2"/>
          <a:stretch>
            <a:fillRect/>
          </a:stretch>
        </p:blipFill>
        <p:spPr>
          <a:xfrm>
            <a:off x="665583" y="1853754"/>
            <a:ext cx="5337110" cy="2606279"/>
          </a:xfrm>
          <a:prstGeom prst="rect">
            <a:avLst/>
          </a:prstGeom>
        </p:spPr>
      </p:pic>
      <p:pic>
        <p:nvPicPr>
          <p:cNvPr id="4" name="Picture 3">
            <a:extLst>
              <a:ext uri="{FF2B5EF4-FFF2-40B4-BE49-F238E27FC236}">
                <a16:creationId xmlns:a16="http://schemas.microsoft.com/office/drawing/2014/main" id="{0DEADEA2-27EC-462B-8A1C-EA55026E4B03}"/>
              </a:ext>
            </a:extLst>
          </p:cNvPr>
          <p:cNvPicPr>
            <a:picLocks noChangeAspect="1"/>
          </p:cNvPicPr>
          <p:nvPr/>
        </p:nvPicPr>
        <p:blipFill>
          <a:blip r:embed="rId3"/>
          <a:stretch>
            <a:fillRect/>
          </a:stretch>
        </p:blipFill>
        <p:spPr>
          <a:xfrm>
            <a:off x="6002693" y="2968308"/>
            <a:ext cx="5576790" cy="2983450"/>
          </a:xfrm>
          <a:prstGeom prst="rect">
            <a:avLst/>
          </a:prstGeom>
        </p:spPr>
      </p:pic>
    </p:spTree>
    <p:extLst>
      <p:ext uri="{BB962C8B-B14F-4D97-AF65-F5344CB8AC3E}">
        <p14:creationId xmlns:p14="http://schemas.microsoft.com/office/powerpoint/2010/main" val="2319263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788098-B415-43E7-811D-539DDF3AA837}"/>
              </a:ext>
            </a:extLst>
          </p:cNvPr>
          <p:cNvPicPr>
            <a:picLocks noChangeAspect="1"/>
          </p:cNvPicPr>
          <p:nvPr/>
        </p:nvPicPr>
        <p:blipFill>
          <a:blip r:embed="rId2"/>
          <a:stretch>
            <a:fillRect/>
          </a:stretch>
        </p:blipFill>
        <p:spPr>
          <a:xfrm>
            <a:off x="195748" y="511330"/>
            <a:ext cx="5831828" cy="2996979"/>
          </a:xfrm>
          <a:prstGeom prst="rect">
            <a:avLst/>
          </a:prstGeom>
        </p:spPr>
      </p:pic>
      <p:pic>
        <p:nvPicPr>
          <p:cNvPr id="4" name="Picture 3">
            <a:extLst>
              <a:ext uri="{FF2B5EF4-FFF2-40B4-BE49-F238E27FC236}">
                <a16:creationId xmlns:a16="http://schemas.microsoft.com/office/drawing/2014/main" id="{2C8BE68A-8D54-418E-8AFF-4392CC1B1500}"/>
              </a:ext>
            </a:extLst>
          </p:cNvPr>
          <p:cNvPicPr>
            <a:picLocks noChangeAspect="1"/>
          </p:cNvPicPr>
          <p:nvPr/>
        </p:nvPicPr>
        <p:blipFill>
          <a:blip r:embed="rId3"/>
          <a:stretch>
            <a:fillRect/>
          </a:stretch>
        </p:blipFill>
        <p:spPr>
          <a:xfrm>
            <a:off x="5673207" y="2930800"/>
            <a:ext cx="6323045" cy="3171420"/>
          </a:xfrm>
          <a:prstGeom prst="rect">
            <a:avLst/>
          </a:prstGeom>
        </p:spPr>
      </p:pic>
    </p:spTree>
    <p:extLst>
      <p:ext uri="{BB962C8B-B14F-4D97-AF65-F5344CB8AC3E}">
        <p14:creationId xmlns:p14="http://schemas.microsoft.com/office/powerpoint/2010/main" val="3167657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1CD93-7CF3-4772-8ECA-CFA8D9CF1BCC}"/>
              </a:ext>
            </a:extLst>
          </p:cNvPr>
          <p:cNvSpPr>
            <a:spLocks noGrp="1"/>
          </p:cNvSpPr>
          <p:nvPr>
            <p:ph type="title"/>
          </p:nvPr>
        </p:nvSpPr>
        <p:spPr/>
        <p:txBody>
          <a:bodyPr/>
          <a:lstStyle/>
          <a:p>
            <a:endParaRPr lang="en-IN" dirty="0"/>
          </a:p>
        </p:txBody>
      </p:sp>
      <p:pic>
        <p:nvPicPr>
          <p:cNvPr id="3" name="Picture 2">
            <a:extLst>
              <a:ext uri="{FF2B5EF4-FFF2-40B4-BE49-F238E27FC236}">
                <a16:creationId xmlns:a16="http://schemas.microsoft.com/office/drawing/2014/main" id="{787D741E-F608-4682-99D8-5AD35453139D}"/>
              </a:ext>
            </a:extLst>
          </p:cNvPr>
          <p:cNvPicPr>
            <a:picLocks noChangeAspect="1"/>
          </p:cNvPicPr>
          <p:nvPr/>
        </p:nvPicPr>
        <p:blipFill>
          <a:blip r:embed="rId2"/>
          <a:stretch>
            <a:fillRect/>
          </a:stretch>
        </p:blipFill>
        <p:spPr>
          <a:xfrm>
            <a:off x="62182" y="270588"/>
            <a:ext cx="6423117" cy="3088433"/>
          </a:xfrm>
          <a:prstGeom prst="rect">
            <a:avLst/>
          </a:prstGeom>
        </p:spPr>
      </p:pic>
      <p:pic>
        <p:nvPicPr>
          <p:cNvPr id="4" name="Picture 3">
            <a:extLst>
              <a:ext uri="{FF2B5EF4-FFF2-40B4-BE49-F238E27FC236}">
                <a16:creationId xmlns:a16="http://schemas.microsoft.com/office/drawing/2014/main" id="{7749677F-EF38-42F3-AB24-68A4703C8867}"/>
              </a:ext>
            </a:extLst>
          </p:cNvPr>
          <p:cNvPicPr>
            <a:picLocks noChangeAspect="1"/>
          </p:cNvPicPr>
          <p:nvPr/>
        </p:nvPicPr>
        <p:blipFill>
          <a:blip r:embed="rId3"/>
          <a:stretch>
            <a:fillRect/>
          </a:stretch>
        </p:blipFill>
        <p:spPr>
          <a:xfrm>
            <a:off x="5983716" y="1676473"/>
            <a:ext cx="6208284" cy="3212768"/>
          </a:xfrm>
          <a:prstGeom prst="rect">
            <a:avLst/>
          </a:prstGeom>
        </p:spPr>
      </p:pic>
    </p:spTree>
    <p:extLst>
      <p:ext uri="{BB962C8B-B14F-4D97-AF65-F5344CB8AC3E}">
        <p14:creationId xmlns:p14="http://schemas.microsoft.com/office/powerpoint/2010/main" val="174028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6F7849-911D-4346-BFF3-07E0911072AD}"/>
              </a:ext>
            </a:extLst>
          </p:cNvPr>
          <p:cNvPicPr>
            <a:picLocks noChangeAspect="1"/>
          </p:cNvPicPr>
          <p:nvPr/>
        </p:nvPicPr>
        <p:blipFill>
          <a:blip r:embed="rId2"/>
          <a:stretch>
            <a:fillRect/>
          </a:stretch>
        </p:blipFill>
        <p:spPr>
          <a:xfrm>
            <a:off x="345232" y="300116"/>
            <a:ext cx="6425876" cy="3001776"/>
          </a:xfrm>
          <a:prstGeom prst="rect">
            <a:avLst/>
          </a:prstGeom>
        </p:spPr>
      </p:pic>
      <p:pic>
        <p:nvPicPr>
          <p:cNvPr id="3" name="Picture 2">
            <a:extLst>
              <a:ext uri="{FF2B5EF4-FFF2-40B4-BE49-F238E27FC236}">
                <a16:creationId xmlns:a16="http://schemas.microsoft.com/office/drawing/2014/main" id="{2937BFE6-55FA-4DFE-BD58-96441A5381EB}"/>
              </a:ext>
            </a:extLst>
          </p:cNvPr>
          <p:cNvPicPr>
            <a:picLocks noChangeAspect="1"/>
          </p:cNvPicPr>
          <p:nvPr/>
        </p:nvPicPr>
        <p:blipFill>
          <a:blip r:embed="rId3"/>
          <a:stretch>
            <a:fillRect/>
          </a:stretch>
        </p:blipFill>
        <p:spPr>
          <a:xfrm>
            <a:off x="5534089" y="2974457"/>
            <a:ext cx="6527476" cy="3001776"/>
          </a:xfrm>
          <a:prstGeom prst="rect">
            <a:avLst/>
          </a:prstGeom>
        </p:spPr>
      </p:pic>
    </p:spTree>
    <p:extLst>
      <p:ext uri="{BB962C8B-B14F-4D97-AF65-F5344CB8AC3E}">
        <p14:creationId xmlns:p14="http://schemas.microsoft.com/office/powerpoint/2010/main" val="976577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D1E3-0F23-414D-8814-9CDB3907DC5C}"/>
              </a:ext>
            </a:extLst>
          </p:cNvPr>
          <p:cNvSpPr>
            <a:spLocks noGrp="1"/>
          </p:cNvSpPr>
          <p:nvPr>
            <p:ph type="title"/>
          </p:nvPr>
        </p:nvSpPr>
        <p:spPr/>
        <p:txBody>
          <a:bodyPr/>
          <a:lstStyle/>
          <a:p>
            <a:r>
              <a:rPr lang="en-IN" dirty="0"/>
              <a:t>Faculty dashboard</a:t>
            </a:r>
          </a:p>
        </p:txBody>
      </p:sp>
      <p:pic>
        <p:nvPicPr>
          <p:cNvPr id="3" name="Picture 2">
            <a:extLst>
              <a:ext uri="{FF2B5EF4-FFF2-40B4-BE49-F238E27FC236}">
                <a16:creationId xmlns:a16="http://schemas.microsoft.com/office/drawing/2014/main" id="{D107FA53-C487-4B49-B301-748C006227D7}"/>
              </a:ext>
            </a:extLst>
          </p:cNvPr>
          <p:cNvPicPr>
            <a:picLocks noChangeAspect="1"/>
          </p:cNvPicPr>
          <p:nvPr/>
        </p:nvPicPr>
        <p:blipFill>
          <a:blip r:embed="rId2"/>
          <a:stretch>
            <a:fillRect/>
          </a:stretch>
        </p:blipFill>
        <p:spPr>
          <a:xfrm>
            <a:off x="438538" y="1853754"/>
            <a:ext cx="5980923" cy="3074875"/>
          </a:xfrm>
          <a:prstGeom prst="rect">
            <a:avLst/>
          </a:prstGeom>
        </p:spPr>
      </p:pic>
      <p:pic>
        <p:nvPicPr>
          <p:cNvPr id="4" name="Picture 3">
            <a:extLst>
              <a:ext uri="{FF2B5EF4-FFF2-40B4-BE49-F238E27FC236}">
                <a16:creationId xmlns:a16="http://schemas.microsoft.com/office/drawing/2014/main" id="{FA9D7C29-8416-4B2F-984C-EDE3B612B219}"/>
              </a:ext>
            </a:extLst>
          </p:cNvPr>
          <p:cNvPicPr>
            <a:picLocks noChangeAspect="1"/>
          </p:cNvPicPr>
          <p:nvPr/>
        </p:nvPicPr>
        <p:blipFill>
          <a:blip r:embed="rId3"/>
          <a:stretch>
            <a:fillRect/>
          </a:stretch>
        </p:blipFill>
        <p:spPr>
          <a:xfrm>
            <a:off x="6096000" y="3164231"/>
            <a:ext cx="6061982" cy="2889250"/>
          </a:xfrm>
          <a:prstGeom prst="rect">
            <a:avLst/>
          </a:prstGeom>
        </p:spPr>
      </p:pic>
    </p:spTree>
    <p:extLst>
      <p:ext uri="{BB962C8B-B14F-4D97-AF65-F5344CB8AC3E}">
        <p14:creationId xmlns:p14="http://schemas.microsoft.com/office/powerpoint/2010/main" val="1623856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389E-D1A4-480F-BC63-5AD0973CBE79}"/>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651E5800-2973-442D-A79E-392D659259DD}"/>
              </a:ext>
            </a:extLst>
          </p:cNvPr>
          <p:cNvSpPr>
            <a:spLocks noGrp="1"/>
          </p:cNvSpPr>
          <p:nvPr>
            <p:ph idx="1"/>
          </p:nvPr>
        </p:nvSpPr>
        <p:spPr/>
        <p:txBody>
          <a:bodyPr>
            <a:normAutofit/>
          </a:bodyPr>
          <a:lstStyle/>
          <a:p>
            <a:pPr indent="457200" algn="just"/>
            <a:r>
              <a:rPr lang="en-US" sz="1800" dirty="0">
                <a:effectLst/>
                <a:latin typeface="Verdana" panose="020B0604030504040204" pitchFamily="34" charset="0"/>
                <a:ea typeface="Times New Roman" panose="02020603050405020304" pitchFamily="18" charset="0"/>
                <a:cs typeface="Calibri" panose="020F0502020204030204" pitchFamily="34" charset="0"/>
              </a:rPr>
              <a:t>The term portal is known as links page which presents information from diverse sources in a unified way.</a:t>
            </a:r>
          </a:p>
          <a:p>
            <a:pPr indent="457200" algn="just"/>
            <a:r>
              <a:rPr lang="en-US" sz="1800" dirty="0">
                <a:effectLst/>
                <a:latin typeface="Verdana" panose="020B0604030504040204" pitchFamily="34" charset="0"/>
                <a:ea typeface="Times New Roman" panose="02020603050405020304" pitchFamily="18" charset="0"/>
                <a:cs typeface="Calibri" panose="020F0502020204030204" pitchFamily="34" charset="0"/>
              </a:rPr>
              <a:t> Portals provide a way for enterprises to provide a consistent look and feel with access control and procedures for multiple applications and databases.</a:t>
            </a:r>
            <a:endParaRPr lang="en-IN" sz="1800" dirty="0">
              <a:effectLst/>
              <a:latin typeface="Times New Roman" panose="02020603050405020304" pitchFamily="18" charset="0"/>
              <a:ea typeface="Times New Roman" panose="02020603050405020304" pitchFamily="18" charset="0"/>
            </a:endParaRPr>
          </a:p>
          <a:p>
            <a:pPr indent="457200" algn="just">
              <a:spcAft>
                <a:spcPts val="1800"/>
              </a:spcAft>
            </a:pPr>
            <a:r>
              <a:rPr lang="en-IN" sz="1800" dirty="0">
                <a:solidFill>
                  <a:srgbClr val="222222"/>
                </a:solidFill>
                <a:effectLst/>
                <a:latin typeface="Verdana" panose="020B0604030504040204" pitchFamily="34" charset="0"/>
                <a:ea typeface="Times New Roman" panose="02020603050405020304" pitchFamily="18" charset="0"/>
                <a:cs typeface="Calibri" panose="020F0502020204030204" pitchFamily="34" charset="0"/>
              </a:rPr>
              <a:t>Student portals serve academic institutions in a variety of ways, the most important of which is centralized data administration and accessibility. </a:t>
            </a:r>
            <a:endParaRPr lang="en-IN" dirty="0"/>
          </a:p>
        </p:txBody>
      </p:sp>
    </p:spTree>
    <p:extLst>
      <p:ext uri="{BB962C8B-B14F-4D97-AF65-F5344CB8AC3E}">
        <p14:creationId xmlns:p14="http://schemas.microsoft.com/office/powerpoint/2010/main" val="190692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822370-15F4-44C9-AC7B-61859671B8A4}"/>
              </a:ext>
            </a:extLst>
          </p:cNvPr>
          <p:cNvPicPr>
            <a:picLocks noChangeAspect="1"/>
          </p:cNvPicPr>
          <p:nvPr/>
        </p:nvPicPr>
        <p:blipFill>
          <a:blip r:embed="rId2"/>
          <a:stretch>
            <a:fillRect/>
          </a:stretch>
        </p:blipFill>
        <p:spPr>
          <a:xfrm>
            <a:off x="149095" y="203984"/>
            <a:ext cx="6447648" cy="3296285"/>
          </a:xfrm>
          <a:prstGeom prst="rect">
            <a:avLst/>
          </a:prstGeom>
        </p:spPr>
      </p:pic>
      <p:pic>
        <p:nvPicPr>
          <p:cNvPr id="3" name="Picture 2">
            <a:extLst>
              <a:ext uri="{FF2B5EF4-FFF2-40B4-BE49-F238E27FC236}">
                <a16:creationId xmlns:a16="http://schemas.microsoft.com/office/drawing/2014/main" id="{E17BE2EE-092E-4FBB-9097-744B0DE1CC19}"/>
              </a:ext>
            </a:extLst>
          </p:cNvPr>
          <p:cNvPicPr>
            <a:picLocks noChangeAspect="1"/>
          </p:cNvPicPr>
          <p:nvPr/>
        </p:nvPicPr>
        <p:blipFill>
          <a:blip r:embed="rId3"/>
          <a:stretch>
            <a:fillRect/>
          </a:stretch>
        </p:blipFill>
        <p:spPr>
          <a:xfrm>
            <a:off x="5744351" y="2565918"/>
            <a:ext cx="6447649" cy="3444241"/>
          </a:xfrm>
          <a:prstGeom prst="rect">
            <a:avLst/>
          </a:prstGeom>
        </p:spPr>
      </p:pic>
    </p:spTree>
    <p:extLst>
      <p:ext uri="{BB962C8B-B14F-4D97-AF65-F5344CB8AC3E}">
        <p14:creationId xmlns:p14="http://schemas.microsoft.com/office/powerpoint/2010/main" val="3342103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B95907-8706-46EA-88B5-EB33339590E0}"/>
              </a:ext>
            </a:extLst>
          </p:cNvPr>
          <p:cNvPicPr>
            <a:picLocks noChangeAspect="1"/>
          </p:cNvPicPr>
          <p:nvPr/>
        </p:nvPicPr>
        <p:blipFill>
          <a:blip r:embed="rId2"/>
          <a:stretch>
            <a:fillRect/>
          </a:stretch>
        </p:blipFill>
        <p:spPr>
          <a:xfrm>
            <a:off x="59094" y="142240"/>
            <a:ext cx="6490996" cy="3459376"/>
          </a:xfrm>
          <a:prstGeom prst="rect">
            <a:avLst/>
          </a:prstGeom>
        </p:spPr>
      </p:pic>
      <p:pic>
        <p:nvPicPr>
          <p:cNvPr id="3" name="Picture 2">
            <a:extLst>
              <a:ext uri="{FF2B5EF4-FFF2-40B4-BE49-F238E27FC236}">
                <a16:creationId xmlns:a16="http://schemas.microsoft.com/office/drawing/2014/main" id="{80E33E14-9AFC-406D-BA2A-9BC23F8B42F8}"/>
              </a:ext>
            </a:extLst>
          </p:cNvPr>
          <p:cNvPicPr>
            <a:picLocks noChangeAspect="1"/>
          </p:cNvPicPr>
          <p:nvPr/>
        </p:nvPicPr>
        <p:blipFill>
          <a:blip r:embed="rId3"/>
          <a:stretch>
            <a:fillRect/>
          </a:stretch>
        </p:blipFill>
        <p:spPr>
          <a:xfrm>
            <a:off x="5408256" y="2775059"/>
            <a:ext cx="6724650" cy="3317830"/>
          </a:xfrm>
          <a:prstGeom prst="rect">
            <a:avLst/>
          </a:prstGeom>
        </p:spPr>
      </p:pic>
    </p:spTree>
    <p:extLst>
      <p:ext uri="{BB962C8B-B14F-4D97-AF65-F5344CB8AC3E}">
        <p14:creationId xmlns:p14="http://schemas.microsoft.com/office/powerpoint/2010/main" val="1017671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81306F-7062-49EA-BF4E-19AF02C5582E}"/>
              </a:ext>
            </a:extLst>
          </p:cNvPr>
          <p:cNvPicPr>
            <a:picLocks noChangeAspect="1"/>
          </p:cNvPicPr>
          <p:nvPr/>
        </p:nvPicPr>
        <p:blipFill>
          <a:blip r:embed="rId2"/>
          <a:stretch>
            <a:fillRect/>
          </a:stretch>
        </p:blipFill>
        <p:spPr>
          <a:xfrm>
            <a:off x="0" y="69182"/>
            <a:ext cx="6214188" cy="3359818"/>
          </a:xfrm>
          <a:prstGeom prst="rect">
            <a:avLst/>
          </a:prstGeom>
        </p:spPr>
      </p:pic>
      <p:pic>
        <p:nvPicPr>
          <p:cNvPr id="3" name="Picture 2">
            <a:extLst>
              <a:ext uri="{FF2B5EF4-FFF2-40B4-BE49-F238E27FC236}">
                <a16:creationId xmlns:a16="http://schemas.microsoft.com/office/drawing/2014/main" id="{1DF83351-29EB-4AD9-8835-0C4D166F4DC7}"/>
              </a:ext>
            </a:extLst>
          </p:cNvPr>
          <p:cNvPicPr>
            <a:picLocks noChangeAspect="1"/>
          </p:cNvPicPr>
          <p:nvPr/>
        </p:nvPicPr>
        <p:blipFill>
          <a:blip r:embed="rId3"/>
          <a:stretch>
            <a:fillRect/>
          </a:stretch>
        </p:blipFill>
        <p:spPr>
          <a:xfrm>
            <a:off x="5840769" y="2698944"/>
            <a:ext cx="6351231" cy="3270250"/>
          </a:xfrm>
          <a:prstGeom prst="rect">
            <a:avLst/>
          </a:prstGeom>
        </p:spPr>
      </p:pic>
    </p:spTree>
    <p:extLst>
      <p:ext uri="{BB962C8B-B14F-4D97-AF65-F5344CB8AC3E}">
        <p14:creationId xmlns:p14="http://schemas.microsoft.com/office/powerpoint/2010/main" val="1389583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69D535-47D4-4892-AA8D-8524C9708B3D}"/>
              </a:ext>
            </a:extLst>
          </p:cNvPr>
          <p:cNvPicPr>
            <a:picLocks noChangeAspect="1"/>
          </p:cNvPicPr>
          <p:nvPr/>
        </p:nvPicPr>
        <p:blipFill>
          <a:blip r:embed="rId2"/>
          <a:stretch>
            <a:fillRect/>
          </a:stretch>
        </p:blipFill>
        <p:spPr>
          <a:xfrm>
            <a:off x="0" y="-1"/>
            <a:ext cx="6290157" cy="3526971"/>
          </a:xfrm>
          <a:prstGeom prst="rect">
            <a:avLst/>
          </a:prstGeom>
        </p:spPr>
      </p:pic>
      <p:pic>
        <p:nvPicPr>
          <p:cNvPr id="3" name="Picture 2">
            <a:extLst>
              <a:ext uri="{FF2B5EF4-FFF2-40B4-BE49-F238E27FC236}">
                <a16:creationId xmlns:a16="http://schemas.microsoft.com/office/drawing/2014/main" id="{28634FA5-5667-4179-BE9F-25B39318081B}"/>
              </a:ext>
            </a:extLst>
          </p:cNvPr>
          <p:cNvPicPr>
            <a:picLocks noChangeAspect="1"/>
          </p:cNvPicPr>
          <p:nvPr/>
        </p:nvPicPr>
        <p:blipFill>
          <a:blip r:embed="rId3"/>
          <a:stretch>
            <a:fillRect/>
          </a:stretch>
        </p:blipFill>
        <p:spPr>
          <a:xfrm>
            <a:off x="5467350" y="2724539"/>
            <a:ext cx="6724650" cy="3348640"/>
          </a:xfrm>
          <a:prstGeom prst="rect">
            <a:avLst/>
          </a:prstGeom>
        </p:spPr>
      </p:pic>
    </p:spTree>
    <p:extLst>
      <p:ext uri="{BB962C8B-B14F-4D97-AF65-F5344CB8AC3E}">
        <p14:creationId xmlns:p14="http://schemas.microsoft.com/office/powerpoint/2010/main" val="1830799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6CA3-66AC-48C4-A690-5137E06BC54C}"/>
              </a:ext>
            </a:extLst>
          </p:cNvPr>
          <p:cNvSpPr>
            <a:spLocks noGrp="1"/>
          </p:cNvSpPr>
          <p:nvPr>
            <p:ph type="title"/>
          </p:nvPr>
        </p:nvSpPr>
        <p:spPr/>
        <p:txBody>
          <a:bodyPr/>
          <a:lstStyle/>
          <a:p>
            <a:r>
              <a:rPr lang="en-IN" dirty="0"/>
              <a:t>Student dashboard:</a:t>
            </a:r>
          </a:p>
        </p:txBody>
      </p:sp>
      <p:pic>
        <p:nvPicPr>
          <p:cNvPr id="3" name="Picture 2">
            <a:extLst>
              <a:ext uri="{FF2B5EF4-FFF2-40B4-BE49-F238E27FC236}">
                <a16:creationId xmlns:a16="http://schemas.microsoft.com/office/drawing/2014/main" id="{10AFD6A7-1EDC-4ABE-8C77-8A5E561D6C6C}"/>
              </a:ext>
            </a:extLst>
          </p:cNvPr>
          <p:cNvPicPr>
            <a:picLocks noChangeAspect="1"/>
          </p:cNvPicPr>
          <p:nvPr/>
        </p:nvPicPr>
        <p:blipFill>
          <a:blip r:embed="rId2"/>
          <a:stretch>
            <a:fillRect/>
          </a:stretch>
        </p:blipFill>
        <p:spPr>
          <a:xfrm>
            <a:off x="503659" y="1841947"/>
            <a:ext cx="5747851" cy="2720722"/>
          </a:xfrm>
          <a:prstGeom prst="rect">
            <a:avLst/>
          </a:prstGeom>
        </p:spPr>
      </p:pic>
      <p:pic>
        <p:nvPicPr>
          <p:cNvPr id="4" name="Picture 3">
            <a:extLst>
              <a:ext uri="{FF2B5EF4-FFF2-40B4-BE49-F238E27FC236}">
                <a16:creationId xmlns:a16="http://schemas.microsoft.com/office/drawing/2014/main" id="{81756931-9CCF-4C91-87E6-D471F98E3603}"/>
              </a:ext>
            </a:extLst>
          </p:cNvPr>
          <p:cNvPicPr>
            <a:picLocks noChangeAspect="1"/>
          </p:cNvPicPr>
          <p:nvPr/>
        </p:nvPicPr>
        <p:blipFill>
          <a:blip r:embed="rId3"/>
          <a:stretch>
            <a:fillRect/>
          </a:stretch>
        </p:blipFill>
        <p:spPr>
          <a:xfrm>
            <a:off x="5997524" y="3263582"/>
            <a:ext cx="6194476" cy="2789899"/>
          </a:xfrm>
          <a:prstGeom prst="rect">
            <a:avLst/>
          </a:prstGeom>
        </p:spPr>
      </p:pic>
    </p:spTree>
    <p:extLst>
      <p:ext uri="{BB962C8B-B14F-4D97-AF65-F5344CB8AC3E}">
        <p14:creationId xmlns:p14="http://schemas.microsoft.com/office/powerpoint/2010/main" val="1176438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38103D-0D09-4114-8524-932D84B286DA}"/>
              </a:ext>
            </a:extLst>
          </p:cNvPr>
          <p:cNvPicPr>
            <a:picLocks noChangeAspect="1"/>
          </p:cNvPicPr>
          <p:nvPr/>
        </p:nvPicPr>
        <p:blipFill>
          <a:blip r:embed="rId2"/>
          <a:stretch>
            <a:fillRect/>
          </a:stretch>
        </p:blipFill>
        <p:spPr>
          <a:xfrm>
            <a:off x="0" y="0"/>
            <a:ext cx="6569218" cy="3144416"/>
          </a:xfrm>
          <a:prstGeom prst="rect">
            <a:avLst/>
          </a:prstGeom>
        </p:spPr>
      </p:pic>
      <p:pic>
        <p:nvPicPr>
          <p:cNvPr id="3" name="Picture 2">
            <a:extLst>
              <a:ext uri="{FF2B5EF4-FFF2-40B4-BE49-F238E27FC236}">
                <a16:creationId xmlns:a16="http://schemas.microsoft.com/office/drawing/2014/main" id="{F6C01DE5-1A49-439B-8F5C-8232B93894CB}"/>
              </a:ext>
            </a:extLst>
          </p:cNvPr>
          <p:cNvPicPr>
            <a:picLocks noChangeAspect="1"/>
          </p:cNvPicPr>
          <p:nvPr/>
        </p:nvPicPr>
        <p:blipFill>
          <a:blip r:embed="rId3"/>
          <a:stretch>
            <a:fillRect/>
          </a:stretch>
        </p:blipFill>
        <p:spPr>
          <a:xfrm>
            <a:off x="5467350" y="2825711"/>
            <a:ext cx="6724650" cy="3221990"/>
          </a:xfrm>
          <a:prstGeom prst="rect">
            <a:avLst/>
          </a:prstGeom>
        </p:spPr>
      </p:pic>
    </p:spTree>
    <p:extLst>
      <p:ext uri="{BB962C8B-B14F-4D97-AF65-F5344CB8AC3E}">
        <p14:creationId xmlns:p14="http://schemas.microsoft.com/office/powerpoint/2010/main" val="1445892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2B694-C987-4595-82AB-3B4D06242BF0}"/>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3BA9E327-125F-44A8-9F84-F6DE5356B8E9}"/>
              </a:ext>
            </a:extLst>
          </p:cNvPr>
          <p:cNvSpPr>
            <a:spLocks noGrp="1"/>
          </p:cNvSpPr>
          <p:nvPr>
            <p:ph idx="1"/>
          </p:nvPr>
        </p:nvSpPr>
        <p:spPr/>
        <p:txBody>
          <a:bodyPr/>
          <a:lstStyle/>
          <a:p>
            <a:pPr marL="457200" marR="561975" indent="457200" algn="just">
              <a:spcBef>
                <a:spcPts val="760"/>
              </a:spcBef>
              <a:spcAft>
                <a:spcPts val="0"/>
              </a:spcAft>
            </a:pPr>
            <a:r>
              <a:rPr lang="en-US" sz="1800" dirty="0">
                <a:effectLst/>
                <a:latin typeface="Verdana" panose="020B0604030504040204" pitchFamily="34" charset="0"/>
                <a:ea typeface="Times New Roman" panose="02020603050405020304" pitchFamily="18" charset="0"/>
                <a:cs typeface="Calibri" panose="020F0502020204030204" pitchFamily="34" charset="0"/>
              </a:rPr>
              <a:t>Student portal for IACSD puts forth the actual working of a institute. Admin modules, Assignment upload and download, grade distribution, adding noticeboard and timetable etc. these are some important modules from our project.</a:t>
            </a:r>
          </a:p>
          <a:p>
            <a:pPr marL="457200" marR="561975" indent="457200" algn="just">
              <a:spcBef>
                <a:spcPts val="760"/>
              </a:spcBef>
              <a:spcAft>
                <a:spcPts val="0"/>
              </a:spcAft>
            </a:pPr>
            <a:r>
              <a:rPr lang="en-US" sz="1800" dirty="0">
                <a:effectLst/>
                <a:latin typeface="Verdana" panose="020B0604030504040204" pitchFamily="34" charset="0"/>
                <a:ea typeface="Times New Roman" panose="02020603050405020304" pitchFamily="18" charset="0"/>
                <a:cs typeface="Calibri" panose="020F0502020204030204" pitchFamily="34" charset="0"/>
              </a:rPr>
              <a:t> User who is going to access this website should be first associated with IACSD.</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280198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87D42-4D10-4490-A3A7-55C0EF00BCE3}"/>
              </a:ext>
            </a:extLst>
          </p:cNvPr>
          <p:cNvSpPr>
            <a:spLocks noGrp="1"/>
          </p:cNvSpPr>
          <p:nvPr>
            <p:ph type="title"/>
          </p:nvPr>
        </p:nvSpPr>
        <p:spPr/>
        <p:txBody>
          <a:bodyPr/>
          <a:lstStyle/>
          <a:p>
            <a:r>
              <a:rPr lang="en-IN" dirty="0"/>
              <a:t>Future scope</a:t>
            </a:r>
          </a:p>
        </p:txBody>
      </p:sp>
      <p:sp>
        <p:nvSpPr>
          <p:cNvPr id="3" name="Content Placeholder 2">
            <a:extLst>
              <a:ext uri="{FF2B5EF4-FFF2-40B4-BE49-F238E27FC236}">
                <a16:creationId xmlns:a16="http://schemas.microsoft.com/office/drawing/2014/main" id="{D3E8099F-4C78-4573-9C92-7F1321BF879F}"/>
              </a:ext>
            </a:extLst>
          </p:cNvPr>
          <p:cNvSpPr>
            <a:spLocks noGrp="1"/>
          </p:cNvSpPr>
          <p:nvPr>
            <p:ph idx="1"/>
          </p:nvPr>
        </p:nvSpPr>
        <p:spPr/>
        <p:txBody>
          <a:bodyPr/>
          <a:lstStyle/>
          <a:p>
            <a:pPr marL="193675" marR="559435" indent="0" algn="just">
              <a:spcBef>
                <a:spcPts val="760"/>
              </a:spcBef>
              <a:spcAft>
                <a:spcPts val="0"/>
              </a:spcAft>
              <a:buNone/>
            </a:pPr>
            <a:r>
              <a:rPr lang="en-US" sz="1800" dirty="0">
                <a:effectLst/>
                <a:latin typeface="Verdana" panose="020B0604030504040204" pitchFamily="34" charset="0"/>
                <a:ea typeface="Times New Roman" panose="02020603050405020304" pitchFamily="18" charset="0"/>
                <a:cs typeface="Calibri" panose="020F0502020204030204" pitchFamily="34" charset="0"/>
              </a:rPr>
              <a:t>This project can </a:t>
            </a:r>
            <a:r>
              <a:rPr lang="en-US" sz="1800" spc="-15" dirty="0">
                <a:effectLst/>
                <a:latin typeface="Verdana" panose="020B0604030504040204" pitchFamily="34" charset="0"/>
                <a:ea typeface="Times New Roman" panose="02020603050405020304" pitchFamily="18" charset="0"/>
                <a:cs typeface="Calibri" panose="020F0502020204030204" pitchFamily="34" charset="0"/>
              </a:rPr>
              <a:t>be </a:t>
            </a:r>
            <a:r>
              <a:rPr lang="en-US" sz="1800" dirty="0">
                <a:effectLst/>
                <a:latin typeface="Verdana" panose="020B0604030504040204" pitchFamily="34" charset="0"/>
                <a:ea typeface="Times New Roman" panose="02020603050405020304" pitchFamily="18" charset="0"/>
                <a:cs typeface="Calibri" panose="020F0502020204030204" pitchFamily="34" charset="0"/>
              </a:rPr>
              <a:t>enhanced further by adding :</a:t>
            </a:r>
            <a:endParaRPr lang="en-IN" sz="1800" dirty="0">
              <a:effectLst/>
              <a:latin typeface="Times New Roman" panose="02020603050405020304" pitchFamily="18" charset="0"/>
              <a:ea typeface="Times New Roman" panose="02020603050405020304" pitchFamily="18" charset="0"/>
            </a:endParaRPr>
          </a:p>
          <a:p>
            <a:pPr marL="422275" marR="559435" algn="just">
              <a:spcBef>
                <a:spcPts val="760"/>
              </a:spcBef>
              <a:spcAft>
                <a:spcPts val="0"/>
              </a:spcAft>
            </a:pPr>
            <a:r>
              <a:rPr lang="en-US" sz="1800" dirty="0">
                <a:effectLst/>
                <a:latin typeface="Verdana" panose="020B0604030504040204" pitchFamily="34" charset="0"/>
                <a:ea typeface="Times New Roman" panose="02020603050405020304" pitchFamily="18" charset="0"/>
                <a:cs typeface="Calibri" panose="020F0502020204030204" pitchFamily="34" charset="0"/>
              </a:rPr>
              <a:t>Attendance marking of the students.</a:t>
            </a:r>
            <a:endParaRPr lang="en-IN" sz="1800" dirty="0">
              <a:effectLst/>
              <a:latin typeface="Times New Roman" panose="02020603050405020304" pitchFamily="18" charset="0"/>
              <a:ea typeface="Times New Roman" panose="02020603050405020304" pitchFamily="18" charset="0"/>
            </a:endParaRPr>
          </a:p>
          <a:p>
            <a:pPr marL="422275" marR="559435" algn="just">
              <a:spcBef>
                <a:spcPts val="760"/>
              </a:spcBef>
              <a:spcAft>
                <a:spcPts val="0"/>
              </a:spcAft>
            </a:pPr>
            <a:r>
              <a:rPr lang="en-US" sz="1800" dirty="0">
                <a:effectLst/>
                <a:latin typeface="Verdana" panose="020B0604030504040204" pitchFamily="34" charset="0"/>
                <a:ea typeface="Times New Roman" panose="02020603050405020304" pitchFamily="18" charset="0"/>
                <a:cs typeface="Calibri" panose="020F0502020204030204" pitchFamily="34" charset="0"/>
              </a:rPr>
              <a:t>end module exam.</a:t>
            </a:r>
            <a:endParaRPr lang="en-IN" sz="1800" dirty="0">
              <a:effectLst/>
              <a:latin typeface="Times New Roman" panose="02020603050405020304" pitchFamily="18" charset="0"/>
              <a:ea typeface="Times New Roman" panose="02020603050405020304" pitchFamily="18" charset="0"/>
            </a:endParaRPr>
          </a:p>
          <a:p>
            <a:pPr marL="422275" marR="559435" algn="just">
              <a:spcBef>
                <a:spcPts val="760"/>
              </a:spcBef>
              <a:spcAft>
                <a:spcPts val="0"/>
              </a:spcAft>
            </a:pPr>
            <a:r>
              <a:rPr lang="en-US" sz="1800" dirty="0">
                <a:effectLst/>
                <a:latin typeface="Verdana" panose="020B0604030504040204" pitchFamily="34" charset="0"/>
                <a:ea typeface="Times New Roman" panose="02020603050405020304" pitchFamily="18" charset="0"/>
                <a:cs typeface="Calibri" panose="020F0502020204030204" pitchFamily="34" charset="0"/>
              </a:rPr>
              <a:t>Providing mock tests to the students.</a:t>
            </a:r>
            <a:endParaRPr lang="en-IN" sz="1800" dirty="0">
              <a:effectLst/>
              <a:latin typeface="Times New Roman" panose="02020603050405020304" pitchFamily="18" charset="0"/>
              <a:ea typeface="Times New Roman" panose="02020603050405020304" pitchFamily="18" charset="0"/>
            </a:endParaRPr>
          </a:p>
          <a:p>
            <a:pPr marL="422275" marR="559435" algn="just">
              <a:spcBef>
                <a:spcPts val="760"/>
              </a:spcBef>
              <a:spcAft>
                <a:spcPts val="0"/>
              </a:spcAft>
            </a:pPr>
            <a:r>
              <a:rPr lang="en-US" sz="1800" dirty="0">
                <a:latin typeface="Verdana" panose="020B0604030504040204" pitchFamily="34" charset="0"/>
                <a:ea typeface="Times New Roman" panose="02020603050405020304" pitchFamily="18" charset="0"/>
                <a:cs typeface="Calibri" panose="020F0502020204030204" pitchFamily="34" charset="0"/>
              </a:rPr>
              <a:t>Displaying</a:t>
            </a:r>
            <a:r>
              <a:rPr lang="en-US" sz="1800" dirty="0">
                <a:effectLst/>
                <a:latin typeface="Verdana" panose="020B0604030504040204" pitchFamily="34" charset="0"/>
                <a:ea typeface="Times New Roman" panose="02020603050405020304" pitchFamily="18" charset="0"/>
                <a:cs typeface="Calibri" panose="020F0502020204030204" pitchFamily="34" charset="0"/>
              </a:rPr>
              <a:t> results of mock tests and end module exam.</a:t>
            </a:r>
          </a:p>
          <a:p>
            <a:pPr marL="422275" marR="559435" algn="just">
              <a:spcBef>
                <a:spcPts val="760"/>
              </a:spcBef>
              <a:spcAft>
                <a:spcPts val="0"/>
              </a:spcAft>
            </a:pPr>
            <a:r>
              <a:rPr lang="en-US" sz="1800" dirty="0">
                <a:latin typeface="Verdana" panose="020B0604030504040204" pitchFamily="34" charset="0"/>
                <a:ea typeface="Times New Roman" panose="02020603050405020304" pitchFamily="18" charset="0"/>
                <a:cs typeface="Calibri" panose="020F0502020204030204" pitchFamily="34" charset="0"/>
              </a:rPr>
              <a:t>Super admin to monitor every faculty and admin.</a:t>
            </a:r>
            <a:endParaRPr lang="en-IN" sz="1800" dirty="0">
              <a:effectLst/>
              <a:latin typeface="Times New Roman" panose="02020603050405020304" pitchFamily="18" charset="0"/>
              <a:ea typeface="Times New Roman" panose="02020603050405020304" pitchFamily="18" charset="0"/>
            </a:endParaRPr>
          </a:p>
          <a:p>
            <a:pPr marL="193675" marR="559435" indent="0" algn="just">
              <a:spcBef>
                <a:spcPts val="760"/>
              </a:spcBef>
              <a:spcAft>
                <a:spcPts val="0"/>
              </a:spcAft>
              <a:buNone/>
            </a:pP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8804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800FF-EA36-43DF-947D-AB943BA085BC}"/>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02807A6C-C4BF-4BBF-92C7-EA9DA506FCD6}"/>
              </a:ext>
            </a:extLst>
          </p:cNvPr>
          <p:cNvSpPr>
            <a:spLocks noGrp="1"/>
          </p:cNvSpPr>
          <p:nvPr>
            <p:ph idx="1"/>
          </p:nvPr>
        </p:nvSpPr>
        <p:spPr>
          <a:xfrm>
            <a:off x="559837" y="2015732"/>
            <a:ext cx="10495017" cy="3450613"/>
          </a:xfrm>
        </p:spPr>
        <p:txBody>
          <a:bodyPr/>
          <a:lstStyle/>
          <a:p>
            <a:pPr marL="1201420" indent="-285750" algn="just">
              <a:spcBef>
                <a:spcPts val="690"/>
              </a:spcBef>
            </a:pPr>
            <a:r>
              <a:rPr lang="en-US" sz="1800" dirty="0">
                <a:effectLst/>
                <a:latin typeface="Verdana" panose="020B0604030504040204" pitchFamily="34" charset="0"/>
                <a:ea typeface="Times New Roman" panose="02020603050405020304" pitchFamily="18" charset="0"/>
                <a:cs typeface="Calibri" panose="020F0502020204030204" pitchFamily="34" charset="0"/>
              </a:rPr>
              <a:t>The purpose of this study is to develop a web based online student Portal that as a solution to the problems of the students and faculty currently in the institution. </a:t>
            </a:r>
          </a:p>
          <a:p>
            <a:pPr marL="1201420" indent="-285750" algn="just">
              <a:spcBef>
                <a:spcPts val="690"/>
              </a:spcBef>
            </a:pPr>
            <a:r>
              <a:rPr lang="en-US" sz="1800" dirty="0">
                <a:effectLst/>
                <a:latin typeface="Verdana" panose="020B0604030504040204" pitchFamily="34" charset="0"/>
                <a:ea typeface="Times New Roman" panose="02020603050405020304" pitchFamily="18" charset="0"/>
                <a:cs typeface="Calibri" panose="020F0502020204030204" pitchFamily="34" charset="0"/>
              </a:rPr>
              <a:t>This student portal for IACSD project’s objective is of being in significant way by providing most basic and most essential functionalities and features to its users in efficient and effective manner.</a:t>
            </a:r>
          </a:p>
          <a:p>
            <a:pPr marL="1201420" indent="-285750" algn="just">
              <a:spcBef>
                <a:spcPts val="690"/>
              </a:spcBef>
            </a:pPr>
            <a:r>
              <a:rPr lang="en-US" sz="1800" dirty="0">
                <a:latin typeface="Verdana" panose="020B0604030504040204" pitchFamily="34" charset="0"/>
                <a:ea typeface="Times New Roman" panose="02020603050405020304" pitchFamily="18" charset="0"/>
                <a:cs typeface="Calibri" panose="020F0502020204030204" pitchFamily="34" charset="0"/>
              </a:rPr>
              <a:t>And the goal is t</a:t>
            </a:r>
            <a:r>
              <a:rPr lang="en-US" sz="1800" dirty="0">
                <a:effectLst/>
                <a:latin typeface="Verdana" panose="020B0604030504040204" pitchFamily="34" charset="0"/>
                <a:ea typeface="Symbol" panose="05050102010706020507" pitchFamily="18" charset="2"/>
                <a:cs typeface="Calibri" panose="020F0502020204030204" pitchFamily="34" charset="0"/>
              </a:rPr>
              <a:t>o ease </a:t>
            </a:r>
            <a:r>
              <a:rPr lang="en-US" sz="1800" spc="-15" dirty="0">
                <a:effectLst/>
                <a:latin typeface="Verdana" panose="020B0604030504040204" pitchFamily="34" charset="0"/>
                <a:ea typeface="Symbol" panose="05050102010706020507" pitchFamily="18" charset="2"/>
                <a:cs typeface="Calibri" panose="020F0502020204030204" pitchFamily="34" charset="0"/>
              </a:rPr>
              <a:t>admin, faculty, students</a:t>
            </a:r>
            <a:r>
              <a:rPr lang="en-US" sz="1800" dirty="0">
                <a:effectLst/>
                <a:latin typeface="Verdana" panose="020B0604030504040204" pitchFamily="34" charset="0"/>
                <a:ea typeface="Symbol" panose="05050102010706020507" pitchFamily="18" charset="2"/>
                <a:cs typeface="Calibri" panose="020F0502020204030204" pitchFamily="34" charset="0"/>
              </a:rPr>
              <a:t> by providing different functionalities </a:t>
            </a:r>
            <a:r>
              <a:rPr lang="en-US" sz="1800" spc="10" dirty="0">
                <a:effectLst/>
                <a:latin typeface="Verdana" panose="020B0604030504040204" pitchFamily="34" charset="0"/>
                <a:ea typeface="Symbol" panose="05050102010706020507" pitchFamily="18" charset="2"/>
                <a:cs typeface="Calibri" panose="020F0502020204030204" pitchFamily="34" charset="0"/>
              </a:rPr>
              <a:t>to</a:t>
            </a:r>
            <a:r>
              <a:rPr lang="en-US" sz="1800" spc="45" dirty="0">
                <a:effectLst/>
                <a:latin typeface="Verdana" panose="020B0604030504040204" pitchFamily="34" charset="0"/>
                <a:ea typeface="Symbol" panose="05050102010706020507" pitchFamily="18" charset="2"/>
                <a:cs typeface="Calibri" panose="020F0502020204030204" pitchFamily="34" charset="0"/>
              </a:rPr>
              <a:t> </a:t>
            </a:r>
            <a:r>
              <a:rPr lang="en-US" sz="1800" dirty="0">
                <a:effectLst/>
                <a:latin typeface="Verdana" panose="020B0604030504040204" pitchFamily="34" charset="0"/>
                <a:ea typeface="Symbol" panose="05050102010706020507" pitchFamily="18" charset="2"/>
                <a:cs typeface="Calibri" panose="020F0502020204030204" pitchFamily="34" charset="0"/>
              </a:rPr>
              <a:t>it.</a:t>
            </a:r>
            <a:endParaRPr lang="en-IN" sz="1800" dirty="0">
              <a:effectLst/>
              <a:latin typeface="Times New Roman" panose="02020603050405020304" pitchFamily="18" charset="0"/>
              <a:ea typeface="Symbol" panose="05050102010706020507" pitchFamily="18" charset="2"/>
              <a:cs typeface="Symbol" panose="05050102010706020507" pitchFamily="18" charset="2"/>
            </a:endParaRPr>
          </a:p>
          <a:p>
            <a:pPr marL="1201420" indent="-285750" algn="just">
              <a:spcBef>
                <a:spcPts val="690"/>
              </a:spcBef>
            </a:pPr>
            <a:endParaRPr lang="en-IN" sz="1800" dirty="0">
              <a:effectLst/>
              <a:latin typeface="Times New Roman" panose="02020603050405020304" pitchFamily="18" charset="0"/>
              <a:ea typeface="Times New Roman" panose="02020603050405020304" pitchFamily="18" charset="0"/>
              <a:cs typeface="Calibri" panose="020F0502020204030204" pitchFamily="34" charset="0"/>
            </a:endParaRPr>
          </a:p>
          <a:p>
            <a:pPr marL="915670" indent="0" algn="just">
              <a:spcBef>
                <a:spcPts val="690"/>
              </a:spcBef>
              <a:buNone/>
            </a:pPr>
            <a:endParaRPr lang="en-IN" dirty="0"/>
          </a:p>
        </p:txBody>
      </p:sp>
    </p:spTree>
    <p:extLst>
      <p:ext uri="{BB962C8B-B14F-4D97-AF65-F5344CB8AC3E}">
        <p14:creationId xmlns:p14="http://schemas.microsoft.com/office/powerpoint/2010/main" val="3149823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8ADF0-BC6E-4FBF-A5E6-9ED0FD5F6B5F}"/>
              </a:ext>
            </a:extLst>
          </p:cNvPr>
          <p:cNvSpPr>
            <a:spLocks noGrp="1"/>
          </p:cNvSpPr>
          <p:nvPr>
            <p:ph type="title"/>
          </p:nvPr>
        </p:nvSpPr>
        <p:spPr/>
        <p:txBody>
          <a:bodyPr/>
          <a:lstStyle/>
          <a:p>
            <a:r>
              <a:rPr lang="en-IN" dirty="0"/>
              <a:t>Existing system</a:t>
            </a:r>
          </a:p>
        </p:txBody>
      </p:sp>
      <p:sp>
        <p:nvSpPr>
          <p:cNvPr id="3" name="Content Placeholder 2">
            <a:extLst>
              <a:ext uri="{FF2B5EF4-FFF2-40B4-BE49-F238E27FC236}">
                <a16:creationId xmlns:a16="http://schemas.microsoft.com/office/drawing/2014/main" id="{15AF4F56-40D0-4815-930F-21782F36AE84}"/>
              </a:ext>
            </a:extLst>
          </p:cNvPr>
          <p:cNvSpPr>
            <a:spLocks noGrp="1"/>
          </p:cNvSpPr>
          <p:nvPr>
            <p:ph idx="1"/>
          </p:nvPr>
        </p:nvSpPr>
        <p:spPr/>
        <p:txBody>
          <a:bodyPr/>
          <a:lstStyle/>
          <a:p>
            <a:pPr marL="342900" lvl="0" indent="-342900" algn="jus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An existing system is highly dependent on other platforms like google classroom, google groups etc.</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In the new system, students will be able to submit their assignments directly on the portal.</a:t>
            </a:r>
          </a:p>
          <a:p>
            <a:pPr marL="0" lvl="0" indent="0" algn="just">
              <a:buNone/>
            </a:pPr>
            <a:endParaRPr lang="en-IN" dirty="0"/>
          </a:p>
        </p:txBody>
      </p:sp>
    </p:spTree>
    <p:extLst>
      <p:ext uri="{BB962C8B-B14F-4D97-AF65-F5344CB8AC3E}">
        <p14:creationId xmlns:p14="http://schemas.microsoft.com/office/powerpoint/2010/main" val="2692191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6C1F-5460-4BB7-8676-67ECA207FCCB}"/>
              </a:ext>
            </a:extLst>
          </p:cNvPr>
          <p:cNvSpPr>
            <a:spLocks noGrp="1"/>
          </p:cNvSpPr>
          <p:nvPr>
            <p:ph type="title"/>
          </p:nvPr>
        </p:nvSpPr>
        <p:spPr/>
        <p:txBody>
          <a:bodyPr/>
          <a:lstStyle/>
          <a:p>
            <a:r>
              <a:rPr lang="en-IN" dirty="0"/>
              <a:t>Benefits of this system</a:t>
            </a:r>
          </a:p>
        </p:txBody>
      </p:sp>
      <p:sp>
        <p:nvSpPr>
          <p:cNvPr id="3" name="Content Placeholder 2">
            <a:extLst>
              <a:ext uri="{FF2B5EF4-FFF2-40B4-BE49-F238E27FC236}">
                <a16:creationId xmlns:a16="http://schemas.microsoft.com/office/drawing/2014/main" id="{9E181516-B8A7-444C-8821-41DF3DD1D67B}"/>
              </a:ext>
            </a:extLst>
          </p:cNvPr>
          <p:cNvSpPr>
            <a:spLocks noGrp="1"/>
          </p:cNvSpPr>
          <p:nvPr>
            <p:ph idx="1"/>
          </p:nvPr>
        </p:nvSpPr>
        <p:spPr/>
        <p:txBody>
          <a:bodyPr/>
          <a:lstStyle/>
          <a:p>
            <a:pPr marL="342900" lvl="0" indent="-342900" algn="just">
              <a:spcBef>
                <a:spcPts val="450"/>
              </a:spcBef>
              <a:buFont typeface="Symbol" panose="05050102010706020507" pitchFamily="18" charset="2"/>
              <a:buChar char=""/>
            </a:pPr>
            <a:r>
              <a:rPr lang="en-US" sz="1800" b="0" u="none" strike="noStrike" dirty="0">
                <a:effectLst/>
                <a:uFill>
                  <a:solidFill>
                    <a:srgbClr val="000000"/>
                  </a:solidFill>
                </a:uFill>
                <a:latin typeface="Verdana" panose="020B0604030504040204" pitchFamily="34" charset="0"/>
                <a:ea typeface="Times New Roman" panose="02020603050405020304" pitchFamily="18" charset="0"/>
                <a:cs typeface="Calibri" panose="020F0502020204030204" pitchFamily="34" charset="0"/>
              </a:rPr>
              <a:t>This student portal system solution is fully functional and flexible.</a:t>
            </a:r>
            <a:endParaRPr lang="en-IN" sz="1800" b="1" u="sng" dirty="0">
              <a:effectLst/>
              <a:uFill>
                <a:solidFill>
                  <a:srgbClr val="000000"/>
                </a:solidFill>
              </a:uFill>
              <a:latin typeface="Times New Roman" panose="02020603050405020304" pitchFamily="18" charset="0"/>
              <a:ea typeface="Times New Roman" panose="02020603050405020304" pitchFamily="18" charset="0"/>
            </a:endParaRPr>
          </a:p>
          <a:p>
            <a:pPr marL="342900" lvl="0" indent="-342900" algn="just">
              <a:spcBef>
                <a:spcPts val="450"/>
              </a:spcBef>
              <a:buFont typeface="Symbol" panose="05050102010706020507" pitchFamily="18" charset="2"/>
              <a:buChar char=""/>
            </a:pPr>
            <a:r>
              <a:rPr lang="en-US" sz="1800" b="0" u="none" strike="noStrike" dirty="0">
                <a:effectLst/>
                <a:uFill>
                  <a:solidFill>
                    <a:srgbClr val="000000"/>
                  </a:solidFill>
                </a:uFill>
                <a:latin typeface="Verdana" panose="020B0604030504040204" pitchFamily="34" charset="0"/>
                <a:ea typeface="Times New Roman" panose="02020603050405020304" pitchFamily="18" charset="0"/>
                <a:cs typeface="Calibri" panose="020F0502020204030204" pitchFamily="34" charset="0"/>
              </a:rPr>
              <a:t>It is very easy to use.</a:t>
            </a:r>
            <a:endParaRPr lang="en-IN" sz="1800" b="1" u="sng" dirty="0">
              <a:effectLst/>
              <a:uFill>
                <a:solidFill>
                  <a:srgbClr val="000000"/>
                </a:solidFill>
              </a:uFill>
              <a:latin typeface="Times New Roman" panose="02020603050405020304" pitchFamily="18" charset="0"/>
              <a:ea typeface="Times New Roman" panose="02020603050405020304" pitchFamily="18" charset="0"/>
            </a:endParaRPr>
          </a:p>
          <a:p>
            <a:pPr marL="342900" lvl="0" indent="-342900" algn="just">
              <a:spcBef>
                <a:spcPts val="450"/>
              </a:spcBef>
              <a:buFont typeface="Symbol" panose="05050102010706020507" pitchFamily="18" charset="2"/>
              <a:buChar char=""/>
            </a:pPr>
            <a:r>
              <a:rPr lang="en-US" sz="1800" b="0" u="none" strike="noStrike" dirty="0">
                <a:effectLst/>
                <a:uFill>
                  <a:solidFill>
                    <a:srgbClr val="000000"/>
                  </a:solidFill>
                </a:uFill>
                <a:latin typeface="Verdana" panose="020B0604030504040204" pitchFamily="34" charset="0"/>
                <a:ea typeface="Times New Roman" panose="02020603050405020304" pitchFamily="18" charset="0"/>
                <a:cs typeface="Calibri" panose="020F0502020204030204" pitchFamily="34" charset="0"/>
              </a:rPr>
              <a:t>This online student management system helps to faculty and admin by streamlining and standardizing the procedures.</a:t>
            </a:r>
            <a:endParaRPr lang="en-IN" sz="1800" b="1" u="sng" dirty="0">
              <a:effectLst/>
              <a:uFill>
                <a:solidFill>
                  <a:srgbClr val="000000"/>
                </a:solidFill>
              </a:uFill>
              <a:latin typeface="Times New Roman" panose="02020603050405020304" pitchFamily="18" charset="0"/>
              <a:ea typeface="Times New Roman" panose="02020603050405020304" pitchFamily="18" charset="0"/>
            </a:endParaRPr>
          </a:p>
          <a:p>
            <a:pPr marL="342900" lvl="0" indent="-342900" algn="just">
              <a:spcBef>
                <a:spcPts val="450"/>
              </a:spcBef>
              <a:buFont typeface="Symbol" panose="05050102010706020507" pitchFamily="18" charset="2"/>
              <a:buChar char=""/>
            </a:pPr>
            <a:r>
              <a:rPr lang="en-US" sz="1800" b="0" u="none" strike="noStrike" dirty="0">
                <a:effectLst/>
                <a:uFill>
                  <a:solidFill>
                    <a:srgbClr val="000000"/>
                  </a:solidFill>
                </a:uFill>
                <a:latin typeface="Verdana" panose="020B0604030504040204" pitchFamily="34" charset="0"/>
                <a:ea typeface="Times New Roman" panose="02020603050405020304" pitchFamily="18" charset="0"/>
                <a:cs typeface="Calibri" panose="020F0502020204030204" pitchFamily="34" charset="0"/>
              </a:rPr>
              <a:t>It saves a lot of time and loss of student or faculty information.</a:t>
            </a:r>
          </a:p>
          <a:p>
            <a:pPr marL="342900" lvl="0" indent="-342900" algn="just">
              <a:spcBef>
                <a:spcPts val="450"/>
              </a:spcBef>
              <a:buFont typeface="Symbol" panose="05050102010706020507" pitchFamily="18" charset="2"/>
              <a:buChar char=""/>
            </a:pPr>
            <a:r>
              <a:rPr lang="en-US" sz="1800" dirty="0">
                <a:uFill>
                  <a:solidFill>
                    <a:srgbClr val="000000"/>
                  </a:solidFill>
                </a:uFill>
                <a:latin typeface="Verdana" panose="020B0604030504040204" pitchFamily="34" charset="0"/>
                <a:ea typeface="Times New Roman" panose="02020603050405020304" pitchFamily="18" charset="0"/>
                <a:cs typeface="Calibri" panose="020F0502020204030204" pitchFamily="34" charset="0"/>
              </a:rPr>
              <a:t>Help to remove dependency on other platform up to some extent.</a:t>
            </a:r>
            <a:endParaRPr lang="en-IN" sz="1800" b="1" u="sng" dirty="0">
              <a:effectLst/>
              <a:uFill>
                <a:solidFill>
                  <a:srgbClr val="000000"/>
                </a:solidFill>
              </a:uFill>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476941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052BD-5244-4F9F-AD38-5017C1541894}"/>
              </a:ext>
            </a:extLst>
          </p:cNvPr>
          <p:cNvSpPr>
            <a:spLocks noGrp="1"/>
          </p:cNvSpPr>
          <p:nvPr>
            <p:ph type="title"/>
          </p:nvPr>
        </p:nvSpPr>
        <p:spPr/>
        <p:txBody>
          <a:bodyPr/>
          <a:lstStyle/>
          <a:p>
            <a:r>
              <a:rPr lang="en-IN" dirty="0"/>
              <a:t>Proposed system</a:t>
            </a:r>
          </a:p>
        </p:txBody>
      </p:sp>
      <p:sp>
        <p:nvSpPr>
          <p:cNvPr id="3" name="Content Placeholder 2">
            <a:extLst>
              <a:ext uri="{FF2B5EF4-FFF2-40B4-BE49-F238E27FC236}">
                <a16:creationId xmlns:a16="http://schemas.microsoft.com/office/drawing/2014/main" id="{F482765D-31E8-4C8D-98A4-157206F79316}"/>
              </a:ext>
            </a:extLst>
          </p:cNvPr>
          <p:cNvSpPr>
            <a:spLocks noGrp="1"/>
          </p:cNvSpPr>
          <p:nvPr>
            <p:ph idx="1"/>
          </p:nvPr>
        </p:nvSpPr>
        <p:spPr/>
        <p:txBody>
          <a:bodyPr>
            <a:normAutofit/>
          </a:bodyPr>
          <a:lstStyle/>
          <a:p>
            <a:pPr marR="561340" algn="just">
              <a:spcBef>
                <a:spcPts val="685"/>
              </a:spcBef>
              <a:spcAft>
                <a:spcPts val="0"/>
              </a:spcAft>
            </a:pPr>
            <a:r>
              <a:rPr lang="en-US" sz="1800" dirty="0">
                <a:effectLst/>
                <a:latin typeface="Verdana" panose="020B0604030504040204" pitchFamily="34" charset="0"/>
                <a:ea typeface="Times New Roman" panose="02020603050405020304" pitchFamily="18" charset="0"/>
                <a:cs typeface="Calibri" panose="020F0502020204030204" pitchFamily="34" charset="0"/>
              </a:rPr>
              <a:t>Student portal for IACSD provides the features for admin, faculty and student. It includes several functionalities describes as below:</a:t>
            </a:r>
            <a:endParaRPr lang="en-IN" sz="1800" dirty="0">
              <a:effectLst/>
              <a:latin typeface="Times New Roman" panose="02020603050405020304" pitchFamily="18" charset="0"/>
              <a:ea typeface="Times New Roman" panose="02020603050405020304" pitchFamily="18" charset="0"/>
            </a:endParaRPr>
          </a:p>
          <a:p>
            <a:pPr marL="0" indent="0" algn="just">
              <a:buNone/>
            </a:pPr>
            <a:r>
              <a:rPr lang="en-IN" sz="1800" dirty="0">
                <a:latin typeface="Times New Roman" panose="02020603050405020304" pitchFamily="18" charset="0"/>
                <a:ea typeface="Times New Roman" panose="02020603050405020304" pitchFamily="18" charset="0"/>
              </a:rPr>
              <a:t>    </a:t>
            </a:r>
            <a:r>
              <a:rPr lang="en-US" sz="1800" dirty="0">
                <a:effectLst/>
                <a:latin typeface="Verdana" panose="020B0604030504040204" pitchFamily="34" charset="0"/>
                <a:ea typeface="Times New Roman" panose="02020603050405020304" pitchFamily="18" charset="0"/>
                <a:cs typeface="Calibri" panose="020F0502020204030204" pitchFamily="34" charset="0"/>
              </a:rPr>
              <a:t>In this student portal system, there are mainly 3 users:</a:t>
            </a:r>
            <a:endParaRPr lang="en-IN" sz="1800" dirty="0">
              <a:effectLst/>
              <a:latin typeface="Times New Roman" panose="02020603050405020304" pitchFamily="18" charset="0"/>
              <a:ea typeface="Times New Roman" panose="02020603050405020304" pitchFamily="18" charset="0"/>
            </a:endParaRPr>
          </a:p>
          <a:p>
            <a:pPr marL="0" indent="0" algn="just">
              <a:buNone/>
            </a:pPr>
            <a:r>
              <a:rPr lang="en-US" sz="1800" b="1" dirty="0">
                <a:effectLst/>
                <a:latin typeface="Verdana" panose="020B0604030504040204" pitchFamily="34" charset="0"/>
                <a:ea typeface="Times New Roman" panose="02020603050405020304" pitchFamily="18" charset="0"/>
                <a:cs typeface="Calibri" panose="020F0502020204030204" pitchFamily="34" charset="0"/>
              </a:rPr>
              <a:t>1.Admin: </a:t>
            </a:r>
            <a:endParaRPr lang="en-IN" sz="1800" b="1" dirty="0">
              <a:effectLst/>
              <a:latin typeface="Times New Roman" panose="02020603050405020304" pitchFamily="18" charset="0"/>
              <a:ea typeface="Times New Roman" panose="02020603050405020304" pitchFamily="18" charset="0"/>
            </a:endParaRPr>
          </a:p>
          <a:p>
            <a:pPr algn="just"/>
            <a:r>
              <a:rPr lang="en-US" sz="1800" dirty="0">
                <a:effectLst/>
                <a:latin typeface="Verdana" panose="020B0604030504040204" pitchFamily="34" charset="0"/>
                <a:ea typeface="Times New Roman" panose="02020603050405020304" pitchFamily="18" charset="0"/>
                <a:cs typeface="Calibri" panose="020F0502020204030204" pitchFamily="34" charset="0"/>
              </a:rPr>
              <a:t>Admin can add student and faculty.</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Verdana" panose="020B0604030504040204" pitchFamily="34" charset="0"/>
                <a:ea typeface="Times New Roman" panose="02020603050405020304" pitchFamily="18" charset="0"/>
                <a:cs typeface="Calibri" panose="020F0502020204030204" pitchFamily="34" charset="0"/>
              </a:rPr>
              <a:t>Admin can edit details of student and faculty.</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Verdana" panose="020B0604030504040204" pitchFamily="34" charset="0"/>
                <a:ea typeface="Times New Roman" panose="02020603050405020304" pitchFamily="18" charset="0"/>
                <a:cs typeface="Calibri" panose="020F0502020204030204" pitchFamily="34" charset="0"/>
              </a:rPr>
              <a:t>Admin can also delete details of students as well as faculty.</a:t>
            </a:r>
            <a:endParaRPr lang="en-IN" sz="1800" dirty="0">
              <a:effectLst/>
              <a:latin typeface="Times New Roman" panose="02020603050405020304" pitchFamily="18" charset="0"/>
              <a:ea typeface="Times New Roman" panose="02020603050405020304" pitchFamily="18" charset="0"/>
            </a:endParaRPr>
          </a:p>
          <a:p>
            <a:pPr algn="just"/>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23468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B553DD-292F-48FA-AB2F-CB99C5DE6063}"/>
              </a:ext>
            </a:extLst>
          </p:cNvPr>
          <p:cNvSpPr txBox="1"/>
          <p:nvPr/>
        </p:nvSpPr>
        <p:spPr>
          <a:xfrm>
            <a:off x="1156996" y="1033008"/>
            <a:ext cx="8780106" cy="4819396"/>
          </a:xfrm>
          <a:prstGeom prst="rect">
            <a:avLst/>
          </a:prstGeom>
          <a:noFill/>
        </p:spPr>
        <p:txBody>
          <a:bodyPr wrap="square">
            <a:spAutoFit/>
          </a:bodyPr>
          <a:lstStyle/>
          <a:p>
            <a:pPr algn="just"/>
            <a:r>
              <a:rPr lang="en-US" sz="1800" b="1" dirty="0">
                <a:effectLst/>
                <a:latin typeface="Verdana" panose="020B0604030504040204" pitchFamily="34" charset="0"/>
                <a:ea typeface="Times New Roman" panose="02020603050405020304" pitchFamily="18" charset="0"/>
                <a:cs typeface="Calibri" panose="020F0502020204030204" pitchFamily="34" charset="0"/>
              </a:rPr>
              <a:t>2.Faculty:</a:t>
            </a:r>
            <a:endParaRPr lang="en-IN" sz="1600" b="1" dirty="0">
              <a:effectLst/>
              <a:latin typeface="Times New Roman" panose="02020603050405020304" pitchFamily="18" charset="0"/>
              <a:ea typeface="Times New Roman" panose="02020603050405020304" pitchFamily="18" charset="0"/>
            </a:endParaRPr>
          </a:p>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dirty="0">
                <a:latin typeface="Verdana" panose="020B0604030504040204" pitchFamily="34" charset="0"/>
                <a:cs typeface="Calibri" panose="020F0502020204030204" pitchFamily="34" charset="0"/>
              </a:rPr>
              <a:t>add timetable and view timetable.</a:t>
            </a:r>
            <a:endParaRPr lang="en-IN" dirty="0">
              <a:latin typeface="Verdana" panose="020B0604030504040204" pitchFamily="34" charset="0"/>
              <a:cs typeface="Calibri" panose="020F0502020204030204" pitchFamily="34" charset="0"/>
            </a:endParaRPr>
          </a:p>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dirty="0">
                <a:latin typeface="Verdana" panose="020B0604030504040204" pitchFamily="34" charset="0"/>
                <a:cs typeface="Calibri" panose="020F0502020204030204" pitchFamily="34" charset="0"/>
              </a:rPr>
              <a:t>add noticeboard and view noticeboard.</a:t>
            </a:r>
            <a:endParaRPr lang="en-IN" dirty="0">
              <a:latin typeface="Verdana" panose="020B0604030504040204" pitchFamily="34" charset="0"/>
              <a:cs typeface="Calibri" panose="020F0502020204030204" pitchFamily="34" charset="0"/>
            </a:endParaRPr>
          </a:p>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dirty="0">
                <a:latin typeface="Verdana" panose="020B0604030504040204" pitchFamily="34" charset="0"/>
                <a:cs typeface="Calibri" panose="020F0502020204030204" pitchFamily="34" charset="0"/>
              </a:rPr>
              <a:t>view student details.</a:t>
            </a:r>
            <a:endParaRPr lang="en-IN" dirty="0">
              <a:latin typeface="Verdana" panose="020B0604030504040204" pitchFamily="34" charset="0"/>
              <a:cs typeface="Calibri" panose="020F0502020204030204" pitchFamily="34" charset="0"/>
            </a:endParaRPr>
          </a:p>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dirty="0">
                <a:latin typeface="Verdana" panose="020B0604030504040204" pitchFamily="34" charset="0"/>
                <a:cs typeface="Calibri" panose="020F0502020204030204" pitchFamily="34" charset="0"/>
              </a:rPr>
              <a:t>upload assignments, check assignments and can give remarks. </a:t>
            </a:r>
          </a:p>
          <a:p>
            <a:pPr algn="just"/>
            <a:endParaRPr lang="en-US" dirty="0">
              <a:latin typeface="Verdana" panose="020B0604030504040204" pitchFamily="34" charset="0"/>
              <a:ea typeface="Times New Roman" panose="02020603050405020304" pitchFamily="18" charset="0"/>
              <a:cs typeface="Calibri" panose="020F0502020204030204" pitchFamily="34" charset="0"/>
            </a:endParaRPr>
          </a:p>
          <a:p>
            <a:pPr algn="just"/>
            <a:endParaRPr lang="en-IN" sz="1600" dirty="0">
              <a:effectLst/>
              <a:latin typeface="Times New Roman" panose="02020603050405020304" pitchFamily="18" charset="0"/>
              <a:ea typeface="Times New Roman" panose="02020603050405020304" pitchFamily="18" charset="0"/>
            </a:endParaRPr>
          </a:p>
          <a:p>
            <a:pPr algn="just"/>
            <a:r>
              <a:rPr lang="en-US" sz="1800" b="1" dirty="0">
                <a:effectLst/>
                <a:latin typeface="Verdana" panose="020B0604030504040204" pitchFamily="34" charset="0"/>
                <a:ea typeface="Times New Roman" panose="02020603050405020304" pitchFamily="18" charset="0"/>
                <a:cs typeface="Calibri" panose="020F0502020204030204" pitchFamily="34" charset="0"/>
              </a:rPr>
              <a:t>3.Student:</a:t>
            </a:r>
            <a:endParaRPr lang="en-IN" sz="1600" b="1" dirty="0">
              <a:effectLst/>
              <a:latin typeface="Times New Roman" panose="02020603050405020304" pitchFamily="18" charset="0"/>
              <a:ea typeface="Times New Roman" panose="02020603050405020304" pitchFamily="18" charset="0"/>
            </a:endParaRPr>
          </a:p>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dirty="0">
                <a:latin typeface="Verdana" panose="020B0604030504040204" pitchFamily="34" charset="0"/>
                <a:cs typeface="Calibri" panose="020F0502020204030204" pitchFamily="34" charset="0"/>
              </a:rPr>
              <a:t>see timetable uploaded by faculty.</a:t>
            </a:r>
            <a:endParaRPr lang="en-IN" dirty="0">
              <a:latin typeface="Verdana" panose="020B0604030504040204" pitchFamily="34" charset="0"/>
              <a:cs typeface="Calibri" panose="020F0502020204030204" pitchFamily="34" charset="0"/>
            </a:endParaRPr>
          </a:p>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dirty="0">
                <a:latin typeface="Verdana" panose="020B0604030504040204" pitchFamily="34" charset="0"/>
                <a:cs typeface="Calibri" panose="020F0502020204030204" pitchFamily="34" charset="0"/>
              </a:rPr>
              <a:t>See noticeboard uploaded by faculty.</a:t>
            </a:r>
            <a:endParaRPr lang="en-IN" dirty="0">
              <a:latin typeface="Verdana" panose="020B0604030504040204" pitchFamily="34" charset="0"/>
              <a:cs typeface="Calibri" panose="020F0502020204030204" pitchFamily="34" charset="0"/>
            </a:endParaRPr>
          </a:p>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dirty="0">
                <a:latin typeface="Verdana" panose="020B0604030504040204" pitchFamily="34" charset="0"/>
                <a:cs typeface="Calibri" panose="020F0502020204030204" pitchFamily="34" charset="0"/>
              </a:rPr>
              <a:t>see the faculty details.</a:t>
            </a:r>
            <a:endParaRPr lang="en-IN" dirty="0">
              <a:latin typeface="Verdana" panose="020B0604030504040204" pitchFamily="34" charset="0"/>
              <a:cs typeface="Calibri" panose="020F0502020204030204" pitchFamily="34" charset="0"/>
            </a:endParaRPr>
          </a:p>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dirty="0">
                <a:latin typeface="Verdana" panose="020B0604030504040204" pitchFamily="34" charset="0"/>
                <a:cs typeface="Calibri" panose="020F0502020204030204" pitchFamily="34" charset="0"/>
              </a:rPr>
              <a:t>upload the assignment given by faculty.</a:t>
            </a:r>
            <a:endParaRPr lang="en-IN" dirty="0">
              <a:latin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546222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AD2C-D494-4616-B7FA-0FB9CC25672E}"/>
              </a:ext>
            </a:extLst>
          </p:cNvPr>
          <p:cNvSpPr>
            <a:spLocks noGrp="1"/>
          </p:cNvSpPr>
          <p:nvPr>
            <p:ph type="title"/>
          </p:nvPr>
        </p:nvSpPr>
        <p:spPr/>
        <p:txBody>
          <a:bodyPr/>
          <a:lstStyle/>
          <a:p>
            <a:r>
              <a:rPr lang="en-IN" dirty="0"/>
              <a:t>Software used :</a:t>
            </a:r>
          </a:p>
        </p:txBody>
      </p:sp>
      <p:sp>
        <p:nvSpPr>
          <p:cNvPr id="3" name="Content Placeholder 2">
            <a:extLst>
              <a:ext uri="{FF2B5EF4-FFF2-40B4-BE49-F238E27FC236}">
                <a16:creationId xmlns:a16="http://schemas.microsoft.com/office/drawing/2014/main" id="{A1648075-99BD-4E04-B15F-4CFE440A9BC5}"/>
              </a:ext>
            </a:extLst>
          </p:cNvPr>
          <p:cNvSpPr>
            <a:spLocks noGrp="1"/>
          </p:cNvSpPr>
          <p:nvPr>
            <p:ph idx="1"/>
          </p:nvPr>
        </p:nvSpPr>
        <p:spPr/>
        <p:txBody>
          <a:bodyPr/>
          <a:lstStyle/>
          <a:p>
            <a:r>
              <a:rPr lang="en-IN" dirty="0"/>
              <a:t>Spring boot with spring MVC as a backend</a:t>
            </a:r>
          </a:p>
          <a:p>
            <a:r>
              <a:rPr lang="en-IN" dirty="0"/>
              <a:t>JSP as a frontend</a:t>
            </a:r>
          </a:p>
          <a:p>
            <a:r>
              <a:rPr lang="en-IN" dirty="0"/>
              <a:t>MySQL for database management</a:t>
            </a:r>
          </a:p>
        </p:txBody>
      </p:sp>
    </p:spTree>
    <p:extLst>
      <p:ext uri="{BB962C8B-B14F-4D97-AF65-F5344CB8AC3E}">
        <p14:creationId xmlns:p14="http://schemas.microsoft.com/office/powerpoint/2010/main" val="3358961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0CFFD-8777-4A58-8592-987FF5A5644E}"/>
              </a:ext>
            </a:extLst>
          </p:cNvPr>
          <p:cNvSpPr>
            <a:spLocks noGrp="1"/>
          </p:cNvSpPr>
          <p:nvPr>
            <p:ph type="title"/>
          </p:nvPr>
        </p:nvSpPr>
        <p:spPr/>
        <p:txBody>
          <a:bodyPr/>
          <a:lstStyle/>
          <a:p>
            <a:r>
              <a:rPr lang="en-IN" dirty="0"/>
              <a:t>Module specifications </a:t>
            </a:r>
          </a:p>
        </p:txBody>
      </p:sp>
      <p:sp>
        <p:nvSpPr>
          <p:cNvPr id="3" name="Content Placeholder 2">
            <a:extLst>
              <a:ext uri="{FF2B5EF4-FFF2-40B4-BE49-F238E27FC236}">
                <a16:creationId xmlns:a16="http://schemas.microsoft.com/office/drawing/2014/main" id="{C511F306-5B7A-4502-9DE9-584D9746D2D9}"/>
              </a:ext>
            </a:extLst>
          </p:cNvPr>
          <p:cNvSpPr>
            <a:spLocks noGrp="1"/>
          </p:cNvSpPr>
          <p:nvPr>
            <p:ph idx="1"/>
          </p:nvPr>
        </p:nvSpPr>
        <p:spPr/>
        <p:txBody>
          <a:bodyPr>
            <a:normAutofit fontScale="85000" lnSpcReduction="10000"/>
          </a:bodyPr>
          <a:lstStyle/>
          <a:p>
            <a:pPr marL="0" indent="0" algn="just">
              <a:buNone/>
            </a:pPr>
            <a:r>
              <a:rPr lang="en-US" sz="1800" b="1" u="sng" dirty="0">
                <a:effectLst/>
                <a:latin typeface="Verdana" panose="020B0604030504040204" pitchFamily="34" charset="0"/>
                <a:ea typeface="Times New Roman" panose="02020603050405020304" pitchFamily="18" charset="0"/>
              </a:rPr>
              <a:t>Admin:</a:t>
            </a:r>
            <a:endParaRPr lang="en-IN" sz="1800" dirty="0">
              <a:effectLst/>
              <a:latin typeface="Times New Roman" panose="02020603050405020304" pitchFamily="18" charset="0"/>
              <a:ea typeface="Times New Roman" panose="02020603050405020304" pitchFamily="18" charset="0"/>
            </a:endParaRPr>
          </a:p>
          <a:p>
            <a:pPr marL="342900" lvl="0" indent="-342900" algn="just">
              <a:spcBef>
                <a:spcPts val="690"/>
              </a:spcBef>
              <a:spcAft>
                <a:spcPts val="0"/>
              </a:spcAft>
              <a:buFont typeface="Symbol" panose="05050102010706020507" pitchFamily="18" charset="2"/>
              <a:buChar char=""/>
            </a:pPr>
            <a:r>
              <a:rPr lang="en-US" sz="1800" u="sng" dirty="0">
                <a:effectLst/>
                <a:latin typeface="Verdana" panose="020B0604030504040204" pitchFamily="34" charset="0"/>
                <a:ea typeface="Times New Roman" panose="02020603050405020304" pitchFamily="18" charset="0"/>
              </a:rPr>
              <a:t>Add faculty:</a:t>
            </a:r>
            <a:r>
              <a:rPr lang="en-US" sz="1800" dirty="0">
                <a:effectLst/>
                <a:latin typeface="Verdana" panose="020B0604030504040204" pitchFamily="34"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gn="just">
              <a:spcBef>
                <a:spcPts val="690"/>
              </a:spcBef>
              <a:spcAft>
                <a:spcPts val="0"/>
              </a:spcAft>
              <a:buFont typeface="Symbol" panose="05050102010706020507" pitchFamily="18" charset="2"/>
              <a:buChar char=""/>
            </a:pPr>
            <a:r>
              <a:rPr lang="en-US" sz="1800" u="sng" dirty="0">
                <a:effectLst/>
                <a:latin typeface="Verdana" panose="020B0604030504040204" pitchFamily="34" charset="0"/>
                <a:ea typeface="Times New Roman" panose="02020603050405020304" pitchFamily="18" charset="0"/>
              </a:rPr>
              <a:t>View faculty:</a:t>
            </a:r>
            <a:endParaRPr lang="en-IN" sz="1800" dirty="0">
              <a:effectLst/>
              <a:latin typeface="Times New Roman" panose="02020603050405020304" pitchFamily="18" charset="0"/>
              <a:ea typeface="Times New Roman" panose="02020603050405020304" pitchFamily="18" charset="0"/>
            </a:endParaRPr>
          </a:p>
          <a:p>
            <a:pPr marL="342900" lvl="0" indent="-342900" algn="just">
              <a:spcBef>
                <a:spcPts val="690"/>
              </a:spcBef>
              <a:spcAft>
                <a:spcPts val="0"/>
              </a:spcAft>
              <a:buFont typeface="Symbol" panose="05050102010706020507" pitchFamily="18" charset="2"/>
              <a:buChar char=""/>
            </a:pPr>
            <a:r>
              <a:rPr lang="en-US" sz="1800" u="sng" dirty="0">
                <a:effectLst/>
                <a:latin typeface="Verdana" panose="020B0604030504040204" pitchFamily="34" charset="0"/>
                <a:ea typeface="Times New Roman" panose="02020603050405020304" pitchFamily="18" charset="0"/>
              </a:rPr>
              <a:t>Add student:</a:t>
            </a:r>
            <a:endParaRPr lang="en-IN" sz="1800" dirty="0">
              <a:effectLst/>
              <a:latin typeface="Times New Roman" panose="02020603050405020304" pitchFamily="18" charset="0"/>
              <a:ea typeface="Times New Roman" panose="02020603050405020304" pitchFamily="18" charset="0"/>
            </a:endParaRPr>
          </a:p>
          <a:p>
            <a:pPr marL="342900" lvl="0" indent="-342900" algn="just">
              <a:spcBef>
                <a:spcPts val="690"/>
              </a:spcBef>
              <a:spcAft>
                <a:spcPts val="0"/>
              </a:spcAft>
              <a:buFont typeface="Symbol" panose="05050102010706020507" pitchFamily="18" charset="2"/>
              <a:buChar char=""/>
            </a:pPr>
            <a:r>
              <a:rPr lang="en-US" sz="1800" u="sng" dirty="0">
                <a:effectLst/>
                <a:latin typeface="Verdana" panose="020B0604030504040204" pitchFamily="34" charset="0"/>
                <a:ea typeface="Times New Roman" panose="02020603050405020304" pitchFamily="18" charset="0"/>
              </a:rPr>
              <a:t>View students:</a:t>
            </a:r>
            <a:endParaRPr lang="en-IN" sz="1800" dirty="0">
              <a:effectLst/>
              <a:latin typeface="Times New Roman" panose="02020603050405020304" pitchFamily="18" charset="0"/>
              <a:ea typeface="Times New Roman" panose="02020603050405020304" pitchFamily="18" charset="0"/>
            </a:endParaRPr>
          </a:p>
          <a:p>
            <a:pPr marL="342900" lvl="0" indent="-342900" algn="just">
              <a:spcBef>
                <a:spcPts val="690"/>
              </a:spcBef>
              <a:spcAft>
                <a:spcPts val="0"/>
              </a:spcAft>
              <a:buFont typeface="Symbol" panose="05050102010706020507" pitchFamily="18" charset="2"/>
              <a:buChar char=""/>
            </a:pPr>
            <a:r>
              <a:rPr lang="en-US" sz="1800" u="sng" dirty="0">
                <a:effectLst/>
                <a:latin typeface="Verdana" panose="020B0604030504040204" pitchFamily="34" charset="0"/>
                <a:ea typeface="Times New Roman" panose="02020603050405020304" pitchFamily="18" charset="0"/>
              </a:rPr>
              <a:t>Edit student:</a:t>
            </a:r>
            <a:r>
              <a:rPr lang="en-US" sz="1800" dirty="0">
                <a:effectLst/>
                <a:latin typeface="Verdana" panose="020B0604030504040204" pitchFamily="34"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gn="just">
              <a:spcBef>
                <a:spcPts val="690"/>
              </a:spcBef>
              <a:spcAft>
                <a:spcPts val="0"/>
              </a:spcAft>
              <a:buFont typeface="Symbol" panose="05050102010706020507" pitchFamily="18" charset="2"/>
              <a:buChar char=""/>
            </a:pPr>
            <a:r>
              <a:rPr lang="en-US" sz="1800" u="sng" dirty="0">
                <a:effectLst/>
                <a:latin typeface="Verdana" panose="020B0604030504040204" pitchFamily="34" charset="0"/>
                <a:ea typeface="Times New Roman" panose="02020603050405020304" pitchFamily="18" charset="0"/>
              </a:rPr>
              <a:t>Edit faculty:</a:t>
            </a:r>
            <a:endParaRPr lang="en-IN" sz="1800" dirty="0">
              <a:effectLst/>
              <a:latin typeface="Times New Roman" panose="02020603050405020304" pitchFamily="18" charset="0"/>
              <a:ea typeface="Times New Roman" panose="02020603050405020304" pitchFamily="18" charset="0"/>
            </a:endParaRPr>
          </a:p>
          <a:p>
            <a:pPr marL="342900" lvl="0" indent="-342900" algn="just">
              <a:spcBef>
                <a:spcPts val="690"/>
              </a:spcBef>
              <a:spcAft>
                <a:spcPts val="0"/>
              </a:spcAft>
              <a:buFont typeface="Symbol" panose="05050102010706020507" pitchFamily="18" charset="2"/>
              <a:buChar char=""/>
            </a:pPr>
            <a:r>
              <a:rPr lang="en-US" sz="1800" u="sng" dirty="0">
                <a:effectLst/>
                <a:latin typeface="Verdana" panose="020B0604030504040204" pitchFamily="34" charset="0"/>
                <a:ea typeface="Times New Roman" panose="02020603050405020304" pitchFamily="18" charset="0"/>
              </a:rPr>
              <a:t>Delete student:</a:t>
            </a:r>
            <a:endParaRPr lang="en-IN" sz="1800" dirty="0">
              <a:effectLst/>
              <a:latin typeface="Times New Roman" panose="02020603050405020304" pitchFamily="18" charset="0"/>
              <a:ea typeface="Times New Roman" panose="02020603050405020304" pitchFamily="18" charset="0"/>
            </a:endParaRPr>
          </a:p>
          <a:p>
            <a:pPr marL="342900" lvl="0" indent="-342900" algn="just">
              <a:spcBef>
                <a:spcPts val="690"/>
              </a:spcBef>
              <a:spcAft>
                <a:spcPts val="0"/>
              </a:spcAft>
              <a:buFont typeface="Symbol" panose="05050102010706020507" pitchFamily="18" charset="2"/>
              <a:buChar char=""/>
            </a:pPr>
            <a:r>
              <a:rPr lang="en-US" sz="1800" u="sng" dirty="0">
                <a:effectLst/>
                <a:latin typeface="Verdana" panose="020B0604030504040204" pitchFamily="34" charset="0"/>
                <a:ea typeface="Times New Roman" panose="02020603050405020304" pitchFamily="18" charset="0"/>
              </a:rPr>
              <a:t>Delete faculty:</a:t>
            </a:r>
            <a:endParaRPr lang="en-IN" sz="1800" dirty="0">
              <a:effectLst/>
              <a:latin typeface="Times New Roman" panose="02020603050405020304" pitchFamily="18" charset="0"/>
              <a:ea typeface="Times New Roman" panose="02020603050405020304" pitchFamily="18" charset="0"/>
            </a:endParaRPr>
          </a:p>
          <a:p>
            <a:pPr marL="342900" lvl="0" indent="-342900" algn="just">
              <a:spcBef>
                <a:spcPts val="690"/>
              </a:spcBef>
              <a:spcAft>
                <a:spcPts val="0"/>
              </a:spcAft>
              <a:buFont typeface="Symbol" panose="05050102010706020507" pitchFamily="18" charset="2"/>
              <a:buChar char=""/>
            </a:pPr>
            <a:r>
              <a:rPr lang="en-US" sz="1800" u="sng" dirty="0">
                <a:effectLst/>
                <a:latin typeface="Verdana" panose="020B0604030504040204" pitchFamily="34" charset="0"/>
                <a:ea typeface="Times New Roman" panose="02020603050405020304" pitchFamily="18" charset="0"/>
              </a:rPr>
              <a:t>Display result:</a:t>
            </a:r>
            <a:r>
              <a:rPr lang="en-US" sz="1800" dirty="0">
                <a:effectLst/>
                <a:latin typeface="Verdana" panose="020B0604030504040204" pitchFamily="34" charset="0"/>
                <a:ea typeface="Times New Roman" panose="02020603050405020304" pitchFamily="18" charset="0"/>
              </a:rPr>
              <a:t> </a:t>
            </a:r>
            <a:endParaRPr lang="en-IN" dirty="0"/>
          </a:p>
        </p:txBody>
      </p:sp>
    </p:spTree>
    <p:extLst>
      <p:ext uri="{BB962C8B-B14F-4D97-AF65-F5344CB8AC3E}">
        <p14:creationId xmlns:p14="http://schemas.microsoft.com/office/powerpoint/2010/main" val="223698953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90</TotalTime>
  <Words>652</Words>
  <Application>Microsoft Office PowerPoint</Application>
  <PresentationFormat>Widescreen</PresentationFormat>
  <Paragraphs>92</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Gill Sans MT</vt:lpstr>
      <vt:lpstr>Symbol</vt:lpstr>
      <vt:lpstr>Times New Roman</vt:lpstr>
      <vt:lpstr>Verdana</vt:lpstr>
      <vt:lpstr>Wingdings</vt:lpstr>
      <vt:lpstr>Gallery</vt:lpstr>
      <vt:lpstr>Institute of advanced computing and software development  Student portal for iacsd</vt:lpstr>
      <vt:lpstr>introduction</vt:lpstr>
      <vt:lpstr>Objective</vt:lpstr>
      <vt:lpstr>Existing system</vt:lpstr>
      <vt:lpstr>Benefits of this system</vt:lpstr>
      <vt:lpstr>Proposed system</vt:lpstr>
      <vt:lpstr>PowerPoint Presentation</vt:lpstr>
      <vt:lpstr>Software used :</vt:lpstr>
      <vt:lpstr>Module specifications </vt:lpstr>
      <vt:lpstr>PowerPoint Presentation</vt:lpstr>
      <vt:lpstr>PowerPoint Presentation</vt:lpstr>
      <vt:lpstr>PowerPoint Presentation</vt:lpstr>
      <vt:lpstr>PowerPoint Presentation</vt:lpstr>
      <vt:lpstr>Working Photos:  Front page :</vt:lpstr>
      <vt:lpstr>Admin dashboard:</vt:lpstr>
      <vt:lpstr>PowerPoint Presentation</vt:lpstr>
      <vt:lpstr>PowerPoint Presentation</vt:lpstr>
      <vt:lpstr>PowerPoint Presentation</vt:lpstr>
      <vt:lpstr>Faculty dashboard</vt:lpstr>
      <vt:lpstr>PowerPoint Presentation</vt:lpstr>
      <vt:lpstr>PowerPoint Presentation</vt:lpstr>
      <vt:lpstr>PowerPoint Presentation</vt:lpstr>
      <vt:lpstr>PowerPoint Presentation</vt:lpstr>
      <vt:lpstr>Student dashboard:</vt:lpstr>
      <vt:lpstr>PowerPoint Presentation</vt:lpstr>
      <vt:lpstr>conclusion</vt:lpstr>
      <vt:lpstr>Future scope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Institute of advanced computing and software development  Student portal for iacsd</dc:title>
  <dc:creator>samiksha hogade</dc:creator>
  <cp:lastModifiedBy>samiksha hogade</cp:lastModifiedBy>
  <cp:revision>10</cp:revision>
  <dcterms:created xsi:type="dcterms:W3CDTF">2022-04-11T12:40:34Z</dcterms:created>
  <dcterms:modified xsi:type="dcterms:W3CDTF">2022-04-12T17:48:34Z</dcterms:modified>
</cp:coreProperties>
</file>